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9" r:id="rId2"/>
    <p:sldId id="263" r:id="rId3"/>
    <p:sldId id="262" r:id="rId4"/>
    <p:sldId id="268" r:id="rId5"/>
    <p:sldId id="11453" r:id="rId6"/>
    <p:sldId id="11475" r:id="rId7"/>
    <p:sldId id="11473" r:id="rId8"/>
    <p:sldId id="11454" r:id="rId9"/>
    <p:sldId id="11482" r:id="rId10"/>
    <p:sldId id="11474" r:id="rId11"/>
    <p:sldId id="11464" r:id="rId12"/>
    <p:sldId id="11477" r:id="rId13"/>
    <p:sldId id="11478" r:id="rId14"/>
    <p:sldId id="11479" r:id="rId15"/>
    <p:sldId id="11480" r:id="rId16"/>
    <p:sldId id="11481" r:id="rId17"/>
    <p:sldId id="11466" r:id="rId18"/>
    <p:sldId id="11476" r:id="rId19"/>
    <p:sldId id="11483" r:id="rId20"/>
    <p:sldId id="265" r:id="rId21"/>
    <p:sldId id="11470" r:id="rId22"/>
    <p:sldId id="267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D131"/>
    <a:srgbClr val="A6D7E2"/>
    <a:srgbClr val="40A8C0"/>
    <a:srgbClr val="3894AA"/>
    <a:srgbClr val="235D6B"/>
    <a:srgbClr val="256371"/>
    <a:srgbClr val="34899D"/>
    <a:srgbClr val="CAE7EE"/>
    <a:srgbClr val="69BACD"/>
    <a:srgbClr val="F6C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4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4" d="100"/>
        <a:sy n="7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ny\Desktop\&#20998;&#27835;&#25968;&#2545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ny\Desktop\&#20998;&#27835;&#25968;&#25454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ny\Desktop\&#20998;&#27835;&#25968;&#25454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ny\Desktop\&#20998;&#27835;&#25968;&#25454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ny\Desktop\&#20998;&#27835;&#25968;&#25454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22823;&#19968;&#25991;&#20214;\&#31639;&#27861;&#35774;&#35745;\&#23454;&#39564;\&#23454;&#39564;2%20&#20998;&#27835;&#31639;&#27861;\&#20998;&#27835;&#25968;&#25454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暴力实际效率图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暴力实际效率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Sheet1!$B$2:$K$2</c:f>
              <c:numCache>
                <c:formatCode>General</c:formatCode>
                <c:ptCount val="10"/>
                <c:pt idx="0">
                  <c:v>301576</c:v>
                </c:pt>
                <c:pt idx="1">
                  <c:v>1178469</c:v>
                </c:pt>
                <c:pt idx="2">
                  <c:v>2741408</c:v>
                </c:pt>
                <c:pt idx="3">
                  <c:v>5054954</c:v>
                </c:pt>
                <c:pt idx="4">
                  <c:v>7841295</c:v>
                </c:pt>
                <c:pt idx="5">
                  <c:v>11977458</c:v>
                </c:pt>
                <c:pt idx="6">
                  <c:v>15442583</c:v>
                </c:pt>
                <c:pt idx="7">
                  <c:v>20198467</c:v>
                </c:pt>
                <c:pt idx="8">
                  <c:v>26289451</c:v>
                </c:pt>
                <c:pt idx="9">
                  <c:v>31189789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D6-449A-A28D-6157DBF21C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2454504"/>
        <c:axId val="382454832"/>
      </c:scatterChart>
      <c:valAx>
        <c:axId val="382454504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2454832"/>
        <c:crosses val="autoZero"/>
        <c:crossBetween val="midCat"/>
      </c:valAx>
      <c:valAx>
        <c:axId val="382454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824545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暴力实际与理论值比较图（归一）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实际效率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Sheet1!$B$3:$K$3</c:f>
              <c:numCache>
                <c:formatCode>General</c:formatCode>
                <c:ptCount val="10"/>
                <c:pt idx="0">
                  <c:v>1</c:v>
                </c:pt>
                <c:pt idx="1">
                  <c:v>3.9077015412367033</c:v>
                </c:pt>
                <c:pt idx="2">
                  <c:v>9.0902724354723183</c:v>
                </c:pt>
                <c:pt idx="3">
                  <c:v>16.761791389235217</c:v>
                </c:pt>
                <c:pt idx="4">
                  <c:v>26.001057776480888</c:v>
                </c:pt>
                <c:pt idx="5">
                  <c:v>39.716217470886278</c:v>
                </c:pt>
                <c:pt idx="6">
                  <c:v>51.206273045600447</c:v>
                </c:pt>
                <c:pt idx="7">
                  <c:v>66.976374114651037</c:v>
                </c:pt>
                <c:pt idx="8">
                  <c:v>87.17355160888134</c:v>
                </c:pt>
                <c:pt idx="9">
                  <c:v>103.42264968034591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9AA-4618-998D-AC5300FE202F}"/>
            </c:ext>
          </c:extLst>
        </c:ser>
        <c:ser>
          <c:idx val="1"/>
          <c:order val="1"/>
          <c:tx>
            <c:v>理论效率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Sheet1!$B$5:$K$5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25</c:v>
                </c:pt>
                <c:pt idx="5">
                  <c:v>36</c:v>
                </c:pt>
                <c:pt idx="6">
                  <c:v>49</c:v>
                </c:pt>
                <c:pt idx="7">
                  <c:v>64</c:v>
                </c:pt>
                <c:pt idx="8">
                  <c:v>81</c:v>
                </c:pt>
                <c:pt idx="9">
                  <c:v>100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9AA-4618-998D-AC5300FE20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73450512"/>
        <c:axId val="773453136"/>
      </c:scatterChart>
      <c:valAx>
        <c:axId val="773450512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3453136"/>
        <c:crosses val="autoZero"/>
        <c:crossBetween val="midCat"/>
      </c:valAx>
      <c:valAx>
        <c:axId val="77345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734505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暴力优化比较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暴力效率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Sheet1!$B$2:$K$2</c:f>
              <c:numCache>
                <c:formatCode>General</c:formatCode>
                <c:ptCount val="10"/>
                <c:pt idx="0">
                  <c:v>301576</c:v>
                </c:pt>
                <c:pt idx="1">
                  <c:v>1178469</c:v>
                </c:pt>
                <c:pt idx="2">
                  <c:v>2741408</c:v>
                </c:pt>
                <c:pt idx="3">
                  <c:v>5054954</c:v>
                </c:pt>
                <c:pt idx="4">
                  <c:v>7841295</c:v>
                </c:pt>
                <c:pt idx="5">
                  <c:v>11977458</c:v>
                </c:pt>
                <c:pt idx="6">
                  <c:v>15442583</c:v>
                </c:pt>
                <c:pt idx="7">
                  <c:v>20198467</c:v>
                </c:pt>
                <c:pt idx="8">
                  <c:v>26289451</c:v>
                </c:pt>
                <c:pt idx="9">
                  <c:v>31189789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E9F-4315-935F-13645E535D58}"/>
            </c:ext>
          </c:extLst>
        </c:ser>
        <c:ser>
          <c:idx val="1"/>
          <c:order val="1"/>
          <c:tx>
            <c:v>优化暴力效率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Sheet1!$B$6:$K$6</c:f>
              <c:numCache>
                <c:formatCode>General</c:formatCode>
                <c:ptCount val="10"/>
                <c:pt idx="0">
                  <c:v>214563</c:v>
                </c:pt>
                <c:pt idx="1">
                  <c:v>904257</c:v>
                </c:pt>
                <c:pt idx="2">
                  <c:v>2018045</c:v>
                </c:pt>
                <c:pt idx="3">
                  <c:v>3614668</c:v>
                </c:pt>
                <c:pt idx="4">
                  <c:v>5714785</c:v>
                </c:pt>
                <c:pt idx="5">
                  <c:v>8169541</c:v>
                </c:pt>
                <c:pt idx="6">
                  <c:v>10827994</c:v>
                </c:pt>
                <c:pt idx="7">
                  <c:v>13975412</c:v>
                </c:pt>
                <c:pt idx="8">
                  <c:v>18589327</c:v>
                </c:pt>
                <c:pt idx="9">
                  <c:v>21568971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E9F-4315-935F-13645E535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06258840"/>
        <c:axId val="806263432"/>
      </c:scatterChart>
      <c:valAx>
        <c:axId val="806258840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6263432"/>
        <c:crosses val="autoZero"/>
        <c:crossBetween val="midCat"/>
      </c:valAx>
      <c:valAx>
        <c:axId val="806263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0625884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400" b="0" i="0" u="none" strike="noStrike" baseline="0" dirty="0">
                <a:effectLst/>
              </a:rPr>
              <a:t>分治</a:t>
            </a:r>
            <a:r>
              <a:rPr lang="zh-CN" altLang="en-US" sz="1400" b="0" i="0" u="none" strike="noStrike" baseline="0" dirty="0">
                <a:effectLst/>
              </a:rPr>
              <a:t>法</a:t>
            </a:r>
            <a:r>
              <a:rPr lang="zh-CN" altLang="en-US" dirty="0"/>
              <a:t>实际效率图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归并实际效率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Sheet1!$B$11:$K$11</c:f>
              <c:numCache>
                <c:formatCode>General</c:formatCode>
                <c:ptCount val="10"/>
                <c:pt idx="0">
                  <c:v>49</c:v>
                </c:pt>
                <c:pt idx="1">
                  <c:v>111</c:v>
                </c:pt>
                <c:pt idx="2">
                  <c:v>167</c:v>
                </c:pt>
                <c:pt idx="3">
                  <c:v>226</c:v>
                </c:pt>
                <c:pt idx="4">
                  <c:v>284</c:v>
                </c:pt>
                <c:pt idx="5">
                  <c:v>355</c:v>
                </c:pt>
                <c:pt idx="6">
                  <c:v>412</c:v>
                </c:pt>
                <c:pt idx="7">
                  <c:v>478</c:v>
                </c:pt>
                <c:pt idx="8">
                  <c:v>536</c:v>
                </c:pt>
                <c:pt idx="9">
                  <c:v>607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997-4FFA-BFE4-ACCA3C06E5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88155888"/>
        <c:axId val="588152608"/>
      </c:scatterChart>
      <c:valAx>
        <c:axId val="588155888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8152608"/>
        <c:crosses val="autoZero"/>
        <c:crossBetween val="midCat"/>
      </c:valAx>
      <c:valAx>
        <c:axId val="588152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81558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400" b="0" i="0" u="none" strike="noStrike" baseline="0" dirty="0">
                <a:effectLst/>
              </a:rPr>
              <a:t>分治</a:t>
            </a:r>
            <a:r>
              <a:rPr lang="zh-CN" altLang="en-US" sz="1400" b="0" i="0" u="none" strike="noStrike" baseline="0" dirty="0">
                <a:effectLst/>
              </a:rPr>
              <a:t>法</a:t>
            </a:r>
            <a:r>
              <a:rPr lang="zh-CN" altLang="en-US" dirty="0"/>
              <a:t>实际与理论值比较图（归一）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实际效率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Sheet1!$B$10:$K$10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Sheet1!$B$12:$K$12</c:f>
              <c:numCache>
                <c:formatCode>General</c:formatCode>
                <c:ptCount val="10"/>
                <c:pt idx="0">
                  <c:v>1</c:v>
                </c:pt>
                <c:pt idx="1">
                  <c:v>2.2653061224489797</c:v>
                </c:pt>
                <c:pt idx="2">
                  <c:v>3.4081632653061225</c:v>
                </c:pt>
                <c:pt idx="3">
                  <c:v>4.6122448979591839</c:v>
                </c:pt>
                <c:pt idx="4">
                  <c:v>5.795918367346939</c:v>
                </c:pt>
                <c:pt idx="5">
                  <c:v>7.2448979591836737</c:v>
                </c:pt>
                <c:pt idx="6">
                  <c:v>8.408163265306122</c:v>
                </c:pt>
                <c:pt idx="7">
                  <c:v>9.7551020408163271</c:v>
                </c:pt>
                <c:pt idx="8">
                  <c:v>10.938775510204081</c:v>
                </c:pt>
                <c:pt idx="9">
                  <c:v>12.387755102040817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3AE8-4F56-B4B4-0D1506390765}"/>
            </c:ext>
          </c:extLst>
        </c:ser>
        <c:ser>
          <c:idx val="1"/>
          <c:order val="1"/>
          <c:tx>
            <c:v>理论效率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Sheet1!$B$10:$K$10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Sheet1!$B$14:$K$14</c:f>
              <c:numCache>
                <c:formatCode>General</c:formatCode>
                <c:ptCount val="10"/>
                <c:pt idx="0">
                  <c:v>1</c:v>
                </c:pt>
                <c:pt idx="1">
                  <c:v>2.1204093919325708</c:v>
                </c:pt>
                <c:pt idx="2">
                  <c:v>3.2853702588801927</c:v>
                </c:pt>
                <c:pt idx="3">
                  <c:v>4.4816375677302833</c:v>
                </c:pt>
                <c:pt idx="4">
                  <c:v>5.6983744732089106</c:v>
                </c:pt>
                <c:pt idx="5">
                  <c:v>6.933630343166767</c:v>
                </c:pt>
                <c:pt idx="6">
                  <c:v>8.1829620710415423</c:v>
                </c:pt>
                <c:pt idx="7">
                  <c:v>9.4447381095725476</c:v>
                </c:pt>
                <c:pt idx="8">
                  <c:v>10.717405177603853</c:v>
                </c:pt>
                <c:pt idx="9">
                  <c:v>11.999741119807345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AE8-4F56-B4B4-0D15063907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1583624"/>
        <c:axId val="841582640"/>
      </c:scatterChart>
      <c:valAx>
        <c:axId val="841583624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1582640"/>
        <c:crosses val="autoZero"/>
        <c:crossBetween val="midCat"/>
      </c:valAx>
      <c:valAx>
        <c:axId val="841582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41583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暴力法和分治法比较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13702537182852143"/>
          <c:y val="0.20354184893554972"/>
          <c:w val="0.80786351706036741"/>
          <c:h val="0.60630358705161858"/>
        </c:manualLayout>
      </c:layout>
      <c:scatterChart>
        <c:scatterStyle val="lineMarker"/>
        <c:varyColors val="0"/>
        <c:ser>
          <c:idx val="0"/>
          <c:order val="0"/>
          <c:tx>
            <c:v>暴力法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Sheet1!$B$2:$K$2</c:f>
              <c:numCache>
                <c:formatCode>General</c:formatCode>
                <c:ptCount val="10"/>
                <c:pt idx="0">
                  <c:v>301576</c:v>
                </c:pt>
                <c:pt idx="1">
                  <c:v>1178469</c:v>
                </c:pt>
                <c:pt idx="2">
                  <c:v>2741408</c:v>
                </c:pt>
                <c:pt idx="3">
                  <c:v>5054954</c:v>
                </c:pt>
                <c:pt idx="4">
                  <c:v>7841295</c:v>
                </c:pt>
                <c:pt idx="5">
                  <c:v>11977458</c:v>
                </c:pt>
                <c:pt idx="6">
                  <c:v>15442583</c:v>
                </c:pt>
                <c:pt idx="7">
                  <c:v>20198467</c:v>
                </c:pt>
                <c:pt idx="8">
                  <c:v>26289451</c:v>
                </c:pt>
                <c:pt idx="9">
                  <c:v>31189789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BBA-4AE3-81E3-B7ECF51D07B1}"/>
            </c:ext>
          </c:extLst>
        </c:ser>
        <c:ser>
          <c:idx val="1"/>
          <c:order val="1"/>
          <c:tx>
            <c:v>分治法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Sheet1!$B$1:$K$1</c:f>
              <c:numCache>
                <c:formatCode>General</c:formatCode>
                <c:ptCount val="10"/>
                <c:pt idx="0">
                  <c:v>10</c:v>
                </c:pt>
                <c:pt idx="1">
                  <c:v>20</c:v>
                </c:pt>
                <c:pt idx="2">
                  <c:v>30</c:v>
                </c:pt>
                <c:pt idx="3">
                  <c:v>40</c:v>
                </c:pt>
                <c:pt idx="4">
                  <c:v>50</c:v>
                </c:pt>
                <c:pt idx="5">
                  <c:v>60</c:v>
                </c:pt>
                <c:pt idx="6">
                  <c:v>70</c:v>
                </c:pt>
                <c:pt idx="7">
                  <c:v>80</c:v>
                </c:pt>
                <c:pt idx="8">
                  <c:v>90</c:v>
                </c:pt>
                <c:pt idx="9">
                  <c:v>100</c:v>
                </c:pt>
              </c:numCache>
            </c:numRef>
          </c:xVal>
          <c:yVal>
            <c:numRef>
              <c:f>Sheet1!$B$10:$K$10</c:f>
              <c:numCache>
                <c:formatCode>General</c:formatCode>
                <c:ptCount val="10"/>
                <c:pt idx="0">
                  <c:v>49</c:v>
                </c:pt>
                <c:pt idx="1">
                  <c:v>111</c:v>
                </c:pt>
                <c:pt idx="2">
                  <c:v>167</c:v>
                </c:pt>
                <c:pt idx="3">
                  <c:v>226</c:v>
                </c:pt>
                <c:pt idx="4">
                  <c:v>284</c:v>
                </c:pt>
                <c:pt idx="5">
                  <c:v>355</c:v>
                </c:pt>
                <c:pt idx="6">
                  <c:v>412</c:v>
                </c:pt>
                <c:pt idx="7">
                  <c:v>478</c:v>
                </c:pt>
                <c:pt idx="8">
                  <c:v>536</c:v>
                </c:pt>
                <c:pt idx="9">
                  <c:v>607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BBA-4AE3-81E3-B7ECF51D07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3970248"/>
        <c:axId val="863967952"/>
      </c:scatterChart>
      <c:valAx>
        <c:axId val="863970248"/>
        <c:scaling>
          <c:orientation val="minMax"/>
          <c:max val="100"/>
          <c:min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3967952"/>
        <c:crosses val="autoZero"/>
        <c:crossBetween val="midCat"/>
      </c:valAx>
      <c:valAx>
        <c:axId val="863967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397024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AC3A5-6DF8-4816-83D8-4AEE8089E692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38BB25-3984-4E5D-8DF7-C33CEBA952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001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2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5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849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62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99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1041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803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052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6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4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30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74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846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367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3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444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990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607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949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38BB25-3984-4E5D-8DF7-C33CEBA952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837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79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29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1186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A4E8-E49F-4FE4-8AA0-E05B91831C19}" type="datetimeFigureOut">
              <a:rPr lang="zh-CN" altLang="en-US" smtClean="0"/>
              <a:t>2024/4/12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5E78D-7E2F-4D93-A138-CDA2183A4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8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250" advClick="0" advTm="0">
        <p:split orient="vert"/>
      </p:transition>
    </mc:Choice>
    <mc:Fallback xmlns="">
      <p:transition spd="slow" advClick="0" advTm="0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9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0" Type="http://schemas.openxmlformats.org/officeDocument/2006/relationships/image" Target="../media/image220.png"/><Relationship Id="rId4" Type="http://schemas.openxmlformats.org/officeDocument/2006/relationships/image" Target="../media/image5.png"/><Relationship Id="rId9" Type="http://schemas.openxmlformats.org/officeDocument/2006/relationships/image" Target="../media/image2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16533" y="4608387"/>
            <a:ext cx="6696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分治法求最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近点对问题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288" y="1245890"/>
            <a:ext cx="3235424" cy="325789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067119" y="5771631"/>
            <a:ext cx="1689462" cy="644434"/>
            <a:chOff x="10123715" y="139337"/>
            <a:chExt cx="1689462" cy="644434"/>
          </a:xfrm>
        </p:grpSpPr>
        <p:sp>
          <p:nvSpPr>
            <p:cNvPr id="34" name="矩形 33"/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何泽锋</a:t>
              </a:r>
            </a:p>
          </p:txBody>
        </p:sp>
        <p:cxnSp>
          <p:nvCxnSpPr>
            <p:cNvPr id="36" name="直接连接符 35"/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接连接符 44"/>
          <p:cNvCxnSpPr/>
          <p:nvPr/>
        </p:nvCxnSpPr>
        <p:spPr>
          <a:xfrm>
            <a:off x="3435531" y="1188719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995748" y="68797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995748" y="137595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95748" y="206393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625633" y="258209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432560" y="5194662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061718" y="4280262"/>
            <a:ext cx="0" cy="18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061718" y="46321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061718" y="534413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61718" y="5876065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61718" y="658800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9643292" y="1171300"/>
            <a:ext cx="360000" cy="360000"/>
            <a:chOff x="10528663" y="2230843"/>
            <a:chExt cx="360000" cy="3600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159692" y="656043"/>
            <a:ext cx="360000" cy="360000"/>
            <a:chOff x="10528663" y="2230843"/>
            <a:chExt cx="360000" cy="360000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>
            <a:off x="10884262" y="4503782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884262" y="5191759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1268890" y="5782491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立方体 65"/>
          <p:cNvSpPr/>
          <p:nvPr/>
        </p:nvSpPr>
        <p:spPr>
          <a:xfrm rot="759971">
            <a:off x="1378857" y="2021113"/>
            <a:ext cx="377371" cy="360000"/>
          </a:xfrm>
          <a:prstGeom prst="cube">
            <a:avLst>
              <a:gd name="adj" fmla="val 2903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7" name="立方体 66"/>
          <p:cNvSpPr/>
          <p:nvPr/>
        </p:nvSpPr>
        <p:spPr>
          <a:xfrm rot="20629588">
            <a:off x="9662465" y="3977376"/>
            <a:ext cx="377371" cy="360000"/>
          </a:xfrm>
          <a:prstGeom prst="cube">
            <a:avLst>
              <a:gd name="adj" fmla="val 2903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8" name="弧形 67"/>
          <p:cNvSpPr/>
          <p:nvPr/>
        </p:nvSpPr>
        <p:spPr>
          <a:xfrm>
            <a:off x="1422401" y="4702628"/>
            <a:ext cx="360000" cy="360000"/>
          </a:xfrm>
          <a:prstGeom prst="arc">
            <a:avLst>
              <a:gd name="adj1" fmla="val 16200000"/>
              <a:gd name="adj2" fmla="val 57862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9" name="弧形 68"/>
          <p:cNvSpPr/>
          <p:nvPr/>
        </p:nvSpPr>
        <p:spPr>
          <a:xfrm rot="16200000">
            <a:off x="8396515" y="3751943"/>
            <a:ext cx="360000" cy="360000"/>
          </a:xfrm>
          <a:prstGeom prst="arc">
            <a:avLst>
              <a:gd name="adj1" fmla="val 16200000"/>
              <a:gd name="adj2" fmla="val 57862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540205" y="-27000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8540205" y="417977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8924833" y="1008709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532948" y="1330959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924834" y="152835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A902B4F5-E131-42C4-88F4-C0614C0FFAF7}"/>
              </a:ext>
            </a:extLst>
          </p:cNvPr>
          <p:cNvSpPr txBox="1"/>
          <p:nvPr/>
        </p:nvSpPr>
        <p:spPr>
          <a:xfrm>
            <a:off x="3950084" y="786478"/>
            <a:ext cx="4291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算法设计与分析</a:t>
            </a:r>
          </a:p>
        </p:txBody>
      </p:sp>
    </p:spTree>
    <p:extLst>
      <p:ext uri="{BB962C8B-B14F-4D97-AF65-F5344CB8AC3E}">
        <p14:creationId xmlns:p14="http://schemas.microsoft.com/office/powerpoint/2010/main" val="188919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C501304-E264-46C3-B83E-75DE2D868165}"/>
              </a:ext>
            </a:extLst>
          </p:cNvPr>
          <p:cNvSpPr txBox="1"/>
          <p:nvPr/>
        </p:nvSpPr>
        <p:spPr>
          <a:xfrm>
            <a:off x="1001654" y="1041725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时间复杂度：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/>
              <p:nvPr/>
            </p:nvSpPr>
            <p:spPr>
              <a:xfrm>
                <a:off x="2678054" y="1032356"/>
                <a:ext cx="585134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快排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复杂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4" y="1032356"/>
                <a:ext cx="5851345" cy="414537"/>
              </a:xfrm>
              <a:prstGeom prst="rect">
                <a:avLst/>
              </a:prstGeom>
              <a:blipFill>
                <a:blip r:embed="rId3"/>
                <a:stretch>
                  <a:fillRect l="-2396" t="-1471" r="-1042" b="-19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8DAC93CB-E62F-4232-A5E6-04E649941A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5209508"/>
              </p:ext>
            </p:extLst>
          </p:nvPr>
        </p:nvGraphicFramePr>
        <p:xfrm>
          <a:off x="1100027" y="1892759"/>
          <a:ext cx="4584585" cy="2771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C318F9A7-AA13-446D-BF86-D7FCFB731B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7777113"/>
              </p:ext>
            </p:extLst>
          </p:nvPr>
        </p:nvGraphicFramePr>
        <p:xfrm>
          <a:off x="6096000" y="1874656"/>
          <a:ext cx="4592918" cy="272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6AE8A3AC-F81C-40F9-9445-AA1219192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918896"/>
              </p:ext>
            </p:extLst>
          </p:nvPr>
        </p:nvGraphicFramePr>
        <p:xfrm>
          <a:off x="1340451" y="4970586"/>
          <a:ext cx="9134116" cy="16099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0576">
                  <a:extLst>
                    <a:ext uri="{9D8B030D-6E8A-4147-A177-3AD203B41FA5}">
                      <a16:colId xmlns:a16="http://schemas.microsoft.com/office/drawing/2014/main" val="4065690558"/>
                    </a:ext>
                  </a:extLst>
                </a:gridCol>
                <a:gridCol w="727372">
                  <a:extLst>
                    <a:ext uri="{9D8B030D-6E8A-4147-A177-3AD203B41FA5}">
                      <a16:colId xmlns:a16="http://schemas.microsoft.com/office/drawing/2014/main" val="3657653867"/>
                    </a:ext>
                  </a:extLst>
                </a:gridCol>
                <a:gridCol w="727372">
                  <a:extLst>
                    <a:ext uri="{9D8B030D-6E8A-4147-A177-3AD203B41FA5}">
                      <a16:colId xmlns:a16="http://schemas.microsoft.com/office/drawing/2014/main" val="3565695239"/>
                    </a:ext>
                  </a:extLst>
                </a:gridCol>
                <a:gridCol w="727372">
                  <a:extLst>
                    <a:ext uri="{9D8B030D-6E8A-4147-A177-3AD203B41FA5}">
                      <a16:colId xmlns:a16="http://schemas.microsoft.com/office/drawing/2014/main" val="1046816775"/>
                    </a:ext>
                  </a:extLst>
                </a:gridCol>
                <a:gridCol w="727372">
                  <a:extLst>
                    <a:ext uri="{9D8B030D-6E8A-4147-A177-3AD203B41FA5}">
                      <a16:colId xmlns:a16="http://schemas.microsoft.com/office/drawing/2014/main" val="444638011"/>
                    </a:ext>
                  </a:extLst>
                </a:gridCol>
                <a:gridCol w="727372">
                  <a:extLst>
                    <a:ext uri="{9D8B030D-6E8A-4147-A177-3AD203B41FA5}">
                      <a16:colId xmlns:a16="http://schemas.microsoft.com/office/drawing/2014/main" val="2946395091"/>
                    </a:ext>
                  </a:extLst>
                </a:gridCol>
                <a:gridCol w="769336">
                  <a:extLst>
                    <a:ext uri="{9D8B030D-6E8A-4147-A177-3AD203B41FA5}">
                      <a16:colId xmlns:a16="http://schemas.microsoft.com/office/drawing/2014/main" val="936655422"/>
                    </a:ext>
                  </a:extLst>
                </a:gridCol>
                <a:gridCol w="769336">
                  <a:extLst>
                    <a:ext uri="{9D8B030D-6E8A-4147-A177-3AD203B41FA5}">
                      <a16:colId xmlns:a16="http://schemas.microsoft.com/office/drawing/2014/main" val="3363584400"/>
                    </a:ext>
                  </a:extLst>
                </a:gridCol>
                <a:gridCol w="769336">
                  <a:extLst>
                    <a:ext uri="{9D8B030D-6E8A-4147-A177-3AD203B41FA5}">
                      <a16:colId xmlns:a16="http://schemas.microsoft.com/office/drawing/2014/main" val="256044010"/>
                    </a:ext>
                  </a:extLst>
                </a:gridCol>
                <a:gridCol w="769336">
                  <a:extLst>
                    <a:ext uri="{9D8B030D-6E8A-4147-A177-3AD203B41FA5}">
                      <a16:colId xmlns:a16="http://schemas.microsoft.com/office/drawing/2014/main" val="1018368467"/>
                    </a:ext>
                  </a:extLst>
                </a:gridCol>
                <a:gridCol w="769336">
                  <a:extLst>
                    <a:ext uri="{9D8B030D-6E8A-4147-A177-3AD203B41FA5}">
                      <a16:colId xmlns:a16="http://schemas.microsoft.com/office/drawing/2014/main" val="4110583097"/>
                    </a:ext>
                  </a:extLst>
                </a:gridCol>
              </a:tblGrid>
              <a:tr h="3219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数据范围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51937806"/>
                  </a:ext>
                </a:extLst>
              </a:tr>
              <a:tr h="3219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分治实际效率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99730629"/>
                  </a:ext>
                </a:extLst>
              </a:tr>
              <a:tr h="3219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分治实际效率（归一）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2.265306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3.408163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4.612245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5.795918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7.244898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8.408163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9.755102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10.93878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12.38776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70542917"/>
                  </a:ext>
                </a:extLst>
              </a:tr>
              <a:tr h="3219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分治理论效率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</a:rPr>
                        <a:t>万次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16.6100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35.2200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54.5700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74.4400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94.6500 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115.1676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135.9190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156.8771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178.0161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199.3157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6351867"/>
                  </a:ext>
                </a:extLst>
              </a:tr>
              <a:tr h="32199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分治理论效率（归一）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2.120409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3.28537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4.481638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5.698374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6.93363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8.182962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9.444738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10.71741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11.99974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308633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5CBE3-47E7-4A71-A3EE-656CE7135AFD}"/>
                  </a:ext>
                </a:extLst>
              </p:cNvPr>
              <p:cNvSpPr txBox="1"/>
              <p:nvPr/>
            </p:nvSpPr>
            <p:spPr>
              <a:xfrm>
                <a:off x="2678054" y="1478222"/>
                <a:ext cx="524874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归并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复杂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5CBE3-47E7-4A71-A3EE-656CE7135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4" y="1478222"/>
                <a:ext cx="5248745" cy="414537"/>
              </a:xfrm>
              <a:prstGeom prst="rect">
                <a:avLst/>
              </a:prstGeom>
              <a:blipFill>
                <a:blip r:embed="rId6"/>
                <a:stretch>
                  <a:fillRect l="-2671" t="-1471" r="-929" b="-19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208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-667656"/>
            <a:ext cx="12221029" cy="5515428"/>
          </a:xfrm>
          <a:custGeom>
            <a:avLst/>
            <a:gdLst>
              <a:gd name="connsiteX0" fmla="*/ 0 w 12221029"/>
              <a:gd name="connsiteY0" fmla="*/ 0 h 5515428"/>
              <a:gd name="connsiteX1" fmla="*/ 0 w 12221029"/>
              <a:gd name="connsiteY1" fmla="*/ 5515428 h 5515428"/>
              <a:gd name="connsiteX2" fmla="*/ 12192000 w 12221029"/>
              <a:gd name="connsiteY2" fmla="*/ 1741714 h 5515428"/>
              <a:gd name="connsiteX3" fmla="*/ 12221029 w 12221029"/>
              <a:gd name="connsiteY3" fmla="*/ 0 h 5515428"/>
              <a:gd name="connsiteX4" fmla="*/ 0 w 12221029"/>
              <a:gd name="connsiteY4" fmla="*/ 0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1029" h="5515428">
                <a:moveTo>
                  <a:pt x="0" y="0"/>
                </a:moveTo>
                <a:lnTo>
                  <a:pt x="0" y="5515428"/>
                </a:lnTo>
                <a:lnTo>
                  <a:pt x="12192000" y="1741714"/>
                </a:lnTo>
                <a:lnTo>
                  <a:pt x="122210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1341225" flipH="1" flipV="1">
            <a:off x="1513909" y="1627995"/>
            <a:ext cx="4334509" cy="4349934"/>
            <a:chOff x="4689566" y="1058089"/>
            <a:chExt cx="3670664" cy="3984172"/>
          </a:xfrm>
        </p:grpSpPr>
        <p:sp>
          <p:nvSpPr>
            <p:cNvPr id="6" name="六边形 5"/>
            <p:cNvSpPr/>
            <p:nvPr/>
          </p:nvSpPr>
          <p:spPr>
            <a:xfrm rot="16200000">
              <a:off x="4539345" y="1221376"/>
              <a:ext cx="3984171" cy="3657598"/>
            </a:xfrm>
            <a:prstGeom prst="hexagon">
              <a:avLst>
                <a:gd name="adj" fmla="val 28953"/>
                <a:gd name="vf" fmla="val 115470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5512524" y="1058090"/>
              <a:ext cx="2037807" cy="1340022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5537668" y="2398113"/>
              <a:ext cx="2035456" cy="1703625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89566" y="2194716"/>
              <a:ext cx="3661600" cy="1914315"/>
            </a:xfrm>
            <a:custGeom>
              <a:avLst/>
              <a:gdLst>
                <a:gd name="connsiteX0" fmla="*/ 0 w 3683725"/>
                <a:gd name="connsiteY0" fmla="*/ 0 h 1881051"/>
                <a:gd name="connsiteX1" fmla="*/ 822960 w 3683725"/>
                <a:gd name="connsiteY1" fmla="*/ 352697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99953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47702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959429"/>
                <a:gd name="connsiteX1" fmla="*/ 836023 w 3683725"/>
                <a:gd name="connsiteY1" fmla="*/ 222068 h 1959429"/>
                <a:gd name="connsiteX2" fmla="*/ 13063 w 3683725"/>
                <a:gd name="connsiteY2" fmla="*/ 1854926 h 1959429"/>
                <a:gd name="connsiteX3" fmla="*/ 1881050 w 3683725"/>
                <a:gd name="connsiteY3" fmla="*/ 1959429 h 1959429"/>
                <a:gd name="connsiteX4" fmla="*/ 3683725 w 3683725"/>
                <a:gd name="connsiteY4" fmla="*/ 1881051 h 1959429"/>
                <a:gd name="connsiteX5" fmla="*/ 2847702 w 3683725"/>
                <a:gd name="connsiteY5" fmla="*/ 195943 h 1959429"/>
                <a:gd name="connsiteX6" fmla="*/ 3670663 w 3683725"/>
                <a:gd name="connsiteY6" fmla="*/ 26126 h 1959429"/>
                <a:gd name="connsiteX7" fmla="*/ 3670663 w 3683725"/>
                <a:gd name="connsiteY7" fmla="*/ 26126 h 1959429"/>
                <a:gd name="connsiteX0" fmla="*/ 0 w 3683725"/>
                <a:gd name="connsiteY0" fmla="*/ 0 h 1998617"/>
                <a:gd name="connsiteX1" fmla="*/ 836023 w 3683725"/>
                <a:gd name="connsiteY1" fmla="*/ 222068 h 1998617"/>
                <a:gd name="connsiteX2" fmla="*/ 13063 w 3683725"/>
                <a:gd name="connsiteY2" fmla="*/ 1854926 h 1998617"/>
                <a:gd name="connsiteX3" fmla="*/ 1881050 w 3683725"/>
                <a:gd name="connsiteY3" fmla="*/ 1998617 h 1998617"/>
                <a:gd name="connsiteX4" fmla="*/ 3683725 w 3683725"/>
                <a:gd name="connsiteY4" fmla="*/ 1881051 h 1998617"/>
                <a:gd name="connsiteX5" fmla="*/ 2847702 w 3683725"/>
                <a:gd name="connsiteY5" fmla="*/ 195943 h 1998617"/>
                <a:gd name="connsiteX6" fmla="*/ 3670663 w 3683725"/>
                <a:gd name="connsiteY6" fmla="*/ 26126 h 1998617"/>
                <a:gd name="connsiteX7" fmla="*/ 3670663 w 3683725"/>
                <a:gd name="connsiteY7" fmla="*/ 26126 h 1998617"/>
                <a:gd name="connsiteX0" fmla="*/ 0 w 3683725"/>
                <a:gd name="connsiteY0" fmla="*/ 0 h 2086295"/>
                <a:gd name="connsiteX1" fmla="*/ 836023 w 3683725"/>
                <a:gd name="connsiteY1" fmla="*/ 222068 h 2086295"/>
                <a:gd name="connsiteX2" fmla="*/ 13063 w 3683725"/>
                <a:gd name="connsiteY2" fmla="*/ 1854926 h 2086295"/>
                <a:gd name="connsiteX3" fmla="*/ 1869921 w 3683725"/>
                <a:gd name="connsiteY3" fmla="*/ 2086295 h 2086295"/>
                <a:gd name="connsiteX4" fmla="*/ 3683725 w 3683725"/>
                <a:gd name="connsiteY4" fmla="*/ 1881051 h 2086295"/>
                <a:gd name="connsiteX5" fmla="*/ 2847702 w 3683725"/>
                <a:gd name="connsiteY5" fmla="*/ 195943 h 2086295"/>
                <a:gd name="connsiteX6" fmla="*/ 3670663 w 3683725"/>
                <a:gd name="connsiteY6" fmla="*/ 26126 h 2086295"/>
                <a:gd name="connsiteX7" fmla="*/ 3670663 w 3683725"/>
                <a:gd name="connsiteY7" fmla="*/ 26126 h 208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725" h="2086295">
                  <a:moveTo>
                    <a:pt x="0" y="0"/>
                  </a:moveTo>
                  <a:lnTo>
                    <a:pt x="836023" y="222068"/>
                  </a:lnTo>
                  <a:lnTo>
                    <a:pt x="13063" y="1854926"/>
                  </a:lnTo>
                  <a:lnTo>
                    <a:pt x="1869921" y="2086295"/>
                  </a:lnTo>
                  <a:lnTo>
                    <a:pt x="3683725" y="1881051"/>
                  </a:lnTo>
                  <a:lnTo>
                    <a:pt x="2847702" y="195943"/>
                  </a:lnTo>
                  <a:lnTo>
                    <a:pt x="3670663" y="26126"/>
                  </a:lnTo>
                  <a:lnTo>
                    <a:pt x="3670663" y="26126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557557" y="4114800"/>
              <a:ext cx="0" cy="9274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990809" y="3539194"/>
            <a:ext cx="5945156" cy="1317557"/>
            <a:chOff x="2838305" y="2920261"/>
            <a:chExt cx="5945156" cy="1317557"/>
          </a:xfrm>
        </p:grpSpPr>
        <p:sp>
          <p:nvSpPr>
            <p:cNvPr id="12" name="文本框 11"/>
            <p:cNvSpPr txBox="1"/>
            <p:nvPr/>
          </p:nvSpPr>
          <p:spPr>
            <a:xfrm>
              <a:off x="3157950" y="2920261"/>
              <a:ext cx="56255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细节解释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38305" y="3960819"/>
              <a:ext cx="5563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0881360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58549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435738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>
            <a:stCxn id="15" idx="7"/>
            <a:endCxn id="15" idx="3"/>
          </p:cNvCxnSpPr>
          <p:nvPr/>
        </p:nvCxnSpPr>
        <p:spPr>
          <a:xfrm flipH="1">
            <a:off x="10960441" y="675618"/>
            <a:ext cx="381838" cy="381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843521" y="5540100"/>
            <a:ext cx="360000" cy="360000"/>
            <a:chOff x="10528663" y="2230843"/>
            <a:chExt cx="360000" cy="360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2719977" y="-35708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19977" y="330891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4605" y="921623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12720" y="124387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4606" y="1441267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342605" y="11608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42606" y="635724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42490" y="5675052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42491" y="61946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26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1" y="299097"/>
            <a:ext cx="2356635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暴力法时间复杂度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C501304-E264-46C3-B83E-75DE2D868165}"/>
              </a:ext>
            </a:extLst>
          </p:cNvPr>
          <p:cNvSpPr txBox="1"/>
          <p:nvPr/>
        </p:nvSpPr>
        <p:spPr>
          <a:xfrm>
            <a:off x="1006811" y="1041725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时间复杂度：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/>
              <p:nvPr/>
            </p:nvSpPr>
            <p:spPr>
              <a:xfrm>
                <a:off x="2695092" y="1132453"/>
                <a:ext cx="1414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092" y="1132453"/>
                <a:ext cx="1414875" cy="276999"/>
              </a:xfrm>
              <a:prstGeom prst="rect">
                <a:avLst/>
              </a:prstGeom>
              <a:blipFill>
                <a:blip r:embed="rId3"/>
                <a:stretch>
                  <a:fillRect l="-3448" t="-4444" r="-603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42C40159-736E-4698-A487-04CEF114FE75}"/>
              </a:ext>
            </a:extLst>
          </p:cNvPr>
          <p:cNvSpPr txBox="1"/>
          <p:nvPr/>
        </p:nvSpPr>
        <p:spPr>
          <a:xfrm>
            <a:off x="1134362" y="1802070"/>
            <a:ext cx="5879867" cy="2677656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伪代码</a:t>
            </a:r>
            <a:endParaRPr lang="en-US" altLang="zh-CN" dirty="0"/>
          </a:p>
          <a:p>
            <a:r>
              <a:rPr lang="en-US" altLang="zh-CN" dirty="0" err="1"/>
              <a:t>Forceresult</a:t>
            </a:r>
            <a:r>
              <a:rPr lang="en-US" altLang="zh-CN" dirty="0"/>
              <a:t>( p)</a:t>
            </a:r>
          </a:p>
          <a:p>
            <a:r>
              <a:rPr lang="en-US" altLang="zh-CN" dirty="0"/>
              <a:t>	Min = 0x7fffffff</a:t>
            </a:r>
          </a:p>
          <a:p>
            <a:r>
              <a:rPr lang="en-US" altLang="zh-CN" dirty="0"/>
              <a:t>	for </a:t>
            </a:r>
            <a:r>
              <a:rPr lang="en-US" altLang="zh-CN" dirty="0" err="1"/>
              <a:t>i</a:t>
            </a:r>
            <a:r>
              <a:rPr lang="en-US" altLang="zh-CN" dirty="0"/>
              <a:t> = 0 to n-1</a:t>
            </a:r>
          </a:p>
          <a:p>
            <a:r>
              <a:rPr lang="en-US" altLang="zh-CN" dirty="0"/>
              <a:t>		for j = i+1 to n-1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tmp</a:t>
            </a:r>
            <a:r>
              <a:rPr lang="en-US" altLang="zh-CN" dirty="0"/>
              <a:t> = distance( p[</a:t>
            </a:r>
            <a:r>
              <a:rPr lang="en-US" altLang="zh-CN" dirty="0" err="1"/>
              <a:t>i</a:t>
            </a:r>
            <a:r>
              <a:rPr lang="en-US" altLang="zh-CN" dirty="0"/>
              <a:t>], p[j])</a:t>
            </a:r>
          </a:p>
          <a:p>
            <a:r>
              <a:rPr lang="en-US" altLang="zh-CN" dirty="0"/>
              <a:t>			if Min &gt; </a:t>
            </a:r>
            <a:r>
              <a:rPr lang="en-US" altLang="zh-CN" dirty="0" err="1"/>
              <a:t>tmp</a:t>
            </a:r>
            <a:r>
              <a:rPr lang="en-US" altLang="zh-CN" dirty="0"/>
              <a:t> then</a:t>
            </a:r>
          </a:p>
          <a:p>
            <a:r>
              <a:rPr lang="en-US" altLang="zh-CN" dirty="0"/>
              <a:t>				Min = </a:t>
            </a:r>
            <a:r>
              <a:rPr lang="en-US" altLang="zh-CN" dirty="0" err="1"/>
              <a:t>tmp</a:t>
            </a:r>
            <a:endParaRPr lang="en-US" altLang="zh-CN" dirty="0"/>
          </a:p>
          <a:p>
            <a:r>
              <a:rPr lang="en-US" altLang="zh-CN" dirty="0"/>
              <a:t>	return Min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14E5FD-8C1F-4485-8F29-286AA1D2EE90}"/>
                  </a:ext>
                </a:extLst>
              </p:cNvPr>
              <p:cNvSpPr txBox="1"/>
              <p:nvPr/>
            </p:nvSpPr>
            <p:spPr>
              <a:xfrm>
                <a:off x="6188073" y="2696281"/>
                <a:ext cx="1811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E514E5FD-8C1F-4485-8F29-286AA1D2E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073" y="2696281"/>
                <a:ext cx="181140" cy="276999"/>
              </a:xfrm>
              <a:prstGeom prst="rect">
                <a:avLst/>
              </a:prstGeom>
              <a:blipFill>
                <a:blip r:embed="rId4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D24E7E-E578-44EC-AB85-8D6EEC0A5A50}"/>
                  </a:ext>
                </a:extLst>
              </p:cNvPr>
              <p:cNvSpPr txBox="1"/>
              <p:nvPr/>
            </p:nvSpPr>
            <p:spPr>
              <a:xfrm>
                <a:off x="6058485" y="2960877"/>
                <a:ext cx="440313" cy="259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ED24E7E-E578-44EC-AB85-8D6EEC0A5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485" y="2960877"/>
                <a:ext cx="440313" cy="259558"/>
              </a:xfrm>
              <a:prstGeom prst="rect">
                <a:avLst/>
              </a:prstGeom>
              <a:blipFill>
                <a:blip r:embed="rId5"/>
                <a:stretch>
                  <a:fillRect l="-68056" t="-126190" r="-66667" b="-19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AB6CBF1-EAE8-45A1-99EE-03B35AEEF049}"/>
                  </a:ext>
                </a:extLst>
              </p:cNvPr>
              <p:cNvSpPr txBox="1"/>
              <p:nvPr/>
            </p:nvSpPr>
            <p:spPr>
              <a:xfrm>
                <a:off x="6016102" y="3267090"/>
                <a:ext cx="497123" cy="259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zh-CN" altLang="en-US" sz="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AB6CBF1-EAE8-45A1-99EE-03B35AEEF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102" y="3267090"/>
                <a:ext cx="497123" cy="259558"/>
              </a:xfrm>
              <a:prstGeom prst="rect">
                <a:avLst/>
              </a:prstGeom>
              <a:blipFill>
                <a:blip r:embed="rId6"/>
                <a:stretch>
                  <a:fillRect l="-49383" t="-123256" r="-59259" b="-186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D118609-99CB-4509-B967-848FDB2B5D50}"/>
                  </a:ext>
                </a:extLst>
              </p:cNvPr>
              <p:cNvSpPr txBox="1"/>
              <p:nvPr/>
            </p:nvSpPr>
            <p:spPr>
              <a:xfrm>
                <a:off x="6066655" y="3567195"/>
                <a:ext cx="440313" cy="259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CN" altLang="en-US" sz="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FD118609-99CB-4509-B967-848FDB2B5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6655" y="3567195"/>
                <a:ext cx="440313" cy="259558"/>
              </a:xfrm>
              <a:prstGeom prst="rect">
                <a:avLst/>
              </a:prstGeom>
              <a:blipFill>
                <a:blip r:embed="rId7"/>
                <a:stretch>
                  <a:fillRect l="-66667" t="-120930" r="-68056" b="-188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5C5F69A-99BF-4100-8030-2AC8D1A7FB7D}"/>
                  </a:ext>
                </a:extLst>
              </p:cNvPr>
              <p:cNvSpPr txBox="1"/>
              <p:nvPr/>
            </p:nvSpPr>
            <p:spPr>
              <a:xfrm>
                <a:off x="6168259" y="3825017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5C5F69A-99BF-4100-8030-2AC8D1A7F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259" y="3825017"/>
                <a:ext cx="186718" cy="276999"/>
              </a:xfrm>
              <a:prstGeom prst="rect">
                <a:avLst/>
              </a:prstGeom>
              <a:blipFill>
                <a:blip r:embed="rId8"/>
                <a:stretch>
                  <a:fillRect l="-33333" r="-30000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AE49F49-6097-4A9D-8610-6108EE69E5E9}"/>
                  </a:ext>
                </a:extLst>
              </p:cNvPr>
              <p:cNvSpPr txBox="1"/>
              <p:nvPr/>
            </p:nvSpPr>
            <p:spPr>
              <a:xfrm>
                <a:off x="1319772" y="4733844"/>
                <a:ext cx="4794839" cy="778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+2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AE49F49-6097-4A9D-8610-6108EE69E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772" y="4733844"/>
                <a:ext cx="4794839" cy="77841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C05E10CD-F217-4C0F-8582-DE1E2AB176A7}"/>
              </a:ext>
            </a:extLst>
          </p:cNvPr>
          <p:cNvSpPr txBox="1"/>
          <p:nvPr/>
        </p:nvSpPr>
        <p:spPr>
          <a:xfrm>
            <a:off x="1385663" y="5550936"/>
            <a:ext cx="549028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求距离的函数操作数得到，但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是由二分实现，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具体操作数不好计算，但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的值不会影响最终时间复杂度，此处令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x=1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BAB07D-ED78-4364-B105-469E085DCCF4}"/>
                  </a:ext>
                </a:extLst>
              </p:cNvPr>
              <p:cNvSpPr txBox="1"/>
              <p:nvPr/>
            </p:nvSpPr>
            <p:spPr>
              <a:xfrm>
                <a:off x="7110602" y="4733844"/>
                <a:ext cx="2134110" cy="7784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∈(1,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7BAB07D-ED78-4364-B105-469E085DC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0602" y="4733844"/>
                <a:ext cx="2134110" cy="778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FC88B70-2F55-4377-B6F8-DD1C82F61AF4}"/>
                  </a:ext>
                </a:extLst>
              </p:cNvPr>
              <p:cNvSpPr txBox="1"/>
              <p:nvPr/>
            </p:nvSpPr>
            <p:spPr>
              <a:xfrm>
                <a:off x="7411204" y="1739352"/>
                <a:ext cx="4489371" cy="391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最好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1FC88B70-2F55-4377-B6F8-DD1C82F61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04" y="1739352"/>
                <a:ext cx="4489371" cy="391710"/>
              </a:xfrm>
              <a:prstGeom prst="rect">
                <a:avLst/>
              </a:prstGeom>
              <a:blipFill>
                <a:blip r:embed="rId11"/>
                <a:stretch>
                  <a:fillRect l="-3261" t="-4615" r="-136" b="-21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8DA5923-F2A4-4C9E-A640-2F271D048847}"/>
                  </a:ext>
                </a:extLst>
              </p:cNvPr>
              <p:cNvSpPr txBox="1"/>
              <p:nvPr/>
            </p:nvSpPr>
            <p:spPr>
              <a:xfrm>
                <a:off x="7411204" y="2266881"/>
                <a:ext cx="3828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最</a:t>
                </a:r>
                <a:r>
                  <a:rPr lang="zh-CN" altLang="en-US" dirty="0"/>
                  <a:t>坏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58DA5923-F2A4-4C9E-A640-2F271D048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04" y="2266881"/>
                <a:ext cx="3828099" cy="276999"/>
              </a:xfrm>
              <a:prstGeom prst="rect">
                <a:avLst/>
              </a:prstGeom>
              <a:blipFill>
                <a:blip r:embed="rId12"/>
                <a:stretch>
                  <a:fillRect l="-3822" t="-28889" r="-2229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D885DD2-B59B-4569-B2B1-5232CE3D4D80}"/>
                  </a:ext>
                </a:extLst>
              </p:cNvPr>
              <p:cNvSpPr txBox="1"/>
              <p:nvPr/>
            </p:nvSpPr>
            <p:spPr>
              <a:xfrm>
                <a:off x="7411203" y="2676716"/>
                <a:ext cx="4179927" cy="391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平均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复杂度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7D885DD2-B59B-4569-B2B1-5232CE3D4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203" y="2676716"/>
                <a:ext cx="4179927" cy="391710"/>
              </a:xfrm>
              <a:prstGeom prst="rect">
                <a:avLst/>
              </a:prstGeom>
              <a:blipFill>
                <a:blip r:embed="rId13"/>
                <a:stretch>
                  <a:fillRect l="-3504" t="-4688" r="-2044" b="-23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831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分治法图解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1EAC056-D0F8-40B6-AB1F-5937EDDF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36" y="1626576"/>
            <a:ext cx="3488280" cy="360484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258011-D32F-4879-BAD1-EECE24B8A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533" y="1626576"/>
            <a:ext cx="3476934" cy="36048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07BD38-3A63-4E5D-890F-E406AFD20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685" y="1594336"/>
            <a:ext cx="3491379" cy="360484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ADD360-EAA6-4D6A-99EC-AAADDDB69BCB}"/>
              </a:ext>
            </a:extLst>
          </p:cNvPr>
          <p:cNvSpPr txBox="1"/>
          <p:nvPr/>
        </p:nvSpPr>
        <p:spPr>
          <a:xfrm>
            <a:off x="1655300" y="5545015"/>
            <a:ext cx="176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画点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C69EE9-9917-42E1-8D34-3DBC82F95AC5}"/>
              </a:ext>
            </a:extLst>
          </p:cNvPr>
          <p:cNvSpPr txBox="1"/>
          <p:nvPr/>
        </p:nvSpPr>
        <p:spPr>
          <a:xfrm>
            <a:off x="4110613" y="5545015"/>
            <a:ext cx="4236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划分最小分组，得到左右两侧的最小</a:t>
            </a:r>
            <a:r>
              <a:rPr lang="en-US" altLang="zh-CN" dirty="0"/>
              <a:t>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3BE81B9-D947-43D3-BC33-5B61CB71DA2C}"/>
                  </a:ext>
                </a:extLst>
              </p:cNvPr>
              <p:cNvSpPr txBox="1"/>
              <p:nvPr/>
            </p:nvSpPr>
            <p:spPr>
              <a:xfrm>
                <a:off x="8687573" y="5509845"/>
                <a:ext cx="3445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3.</a:t>
                </a:r>
                <a:r>
                  <a:rPr lang="zh-CN" altLang="en-US" dirty="0"/>
                  <a:t>在</a:t>
                </a:r>
                <a:r>
                  <a:rPr lang="en-US" altLang="zh-CN" dirty="0"/>
                  <a:t>(mid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范围内寻找</a:t>
                </a:r>
                <a:r>
                  <a:rPr lang="en-US" altLang="zh-CN" dirty="0"/>
                  <a:t>&lt;d,</a:t>
                </a:r>
                <a:r>
                  <a:rPr lang="zh-CN" altLang="en-US" dirty="0"/>
                  <a:t>更新</a:t>
                </a:r>
                <a:r>
                  <a:rPr lang="en-US" altLang="zh-CN" dirty="0"/>
                  <a:t>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3BE81B9-D947-43D3-BC33-5B61CB71D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573" y="5509845"/>
                <a:ext cx="3445812" cy="369332"/>
              </a:xfrm>
              <a:prstGeom prst="rect">
                <a:avLst/>
              </a:prstGeom>
              <a:blipFill>
                <a:blip r:embed="rId6"/>
                <a:stretch>
                  <a:fillRect l="-1416" t="-10000" r="-1593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76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分治法图解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3ADD360-EAA6-4D6A-99EC-AAADDDB69BCB}"/>
              </a:ext>
            </a:extLst>
          </p:cNvPr>
          <p:cNvSpPr txBox="1"/>
          <p:nvPr/>
        </p:nvSpPr>
        <p:spPr>
          <a:xfrm>
            <a:off x="150977" y="5550876"/>
            <a:ext cx="4028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上下界变为新的</a:t>
            </a:r>
            <a:r>
              <a:rPr lang="en-US" altLang="zh-CN" dirty="0"/>
              <a:t>d</a:t>
            </a:r>
            <a:r>
              <a:rPr lang="zh-CN" altLang="en-US" dirty="0"/>
              <a:t>并继续寻找小于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C69EE9-9917-42E1-8D34-3DBC82F95AC5}"/>
              </a:ext>
            </a:extLst>
          </p:cNvPr>
          <p:cNvSpPr txBox="1"/>
          <p:nvPr/>
        </p:nvSpPr>
        <p:spPr>
          <a:xfrm>
            <a:off x="4812323" y="5550876"/>
            <a:ext cx="277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未能找到小于</a:t>
            </a:r>
            <a:r>
              <a:rPr lang="en-US" altLang="zh-CN" dirty="0"/>
              <a:t>d</a:t>
            </a:r>
            <a:r>
              <a:rPr lang="zh-CN" altLang="en-US" dirty="0"/>
              <a:t>，返回</a:t>
            </a:r>
            <a:r>
              <a:rPr lang="en-US" altLang="zh-CN" dirty="0"/>
              <a:t>d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3BE81B9-D947-43D3-BC33-5B61CB71DA2C}"/>
              </a:ext>
            </a:extLst>
          </p:cNvPr>
          <p:cNvSpPr txBox="1"/>
          <p:nvPr/>
        </p:nvSpPr>
        <p:spPr>
          <a:xfrm>
            <a:off x="8453111" y="5550876"/>
            <a:ext cx="353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子问题解决，再合并子问题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719F87-27F7-42B6-97AE-3AE9DBFC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6" y="1629841"/>
            <a:ext cx="3476934" cy="360484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F62FA1-9676-4029-A7BE-7399ADF5C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799" y="1629841"/>
            <a:ext cx="3491379" cy="35990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A4200D-D2FB-4842-A8B0-177CCFBA9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987" y="1629841"/>
            <a:ext cx="3491379" cy="36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15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分治法图解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3ADD360-EAA6-4D6A-99EC-AAADDDB69BCB}"/>
              </a:ext>
            </a:extLst>
          </p:cNvPr>
          <p:cNvSpPr txBox="1"/>
          <p:nvPr/>
        </p:nvSpPr>
        <p:spPr>
          <a:xfrm>
            <a:off x="98223" y="5539085"/>
            <a:ext cx="562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7.</a:t>
            </a:r>
            <a:r>
              <a:rPr lang="zh-CN" altLang="en-US" dirty="0"/>
              <a:t>在范围内再次寻找更小的</a:t>
            </a:r>
            <a:r>
              <a:rPr lang="en-US" altLang="zh-CN" dirty="0"/>
              <a:t>d</a:t>
            </a:r>
            <a:r>
              <a:rPr lang="zh-CN" altLang="en-US" dirty="0"/>
              <a:t>，重复以上步骤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3C69EE9-9917-42E1-8D34-3DBC82F95AC5}"/>
              </a:ext>
            </a:extLst>
          </p:cNvPr>
          <p:cNvSpPr txBox="1"/>
          <p:nvPr/>
        </p:nvSpPr>
        <p:spPr>
          <a:xfrm>
            <a:off x="5079863" y="5521430"/>
            <a:ext cx="277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8.</a:t>
            </a:r>
            <a:r>
              <a:rPr lang="zh-CN" altLang="en-US" dirty="0"/>
              <a:t>同样方式递归右侧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3BE81B9-D947-43D3-BC33-5B61CB71DA2C}"/>
              </a:ext>
            </a:extLst>
          </p:cNvPr>
          <p:cNvSpPr txBox="1"/>
          <p:nvPr/>
        </p:nvSpPr>
        <p:spPr>
          <a:xfrm>
            <a:off x="9216013" y="5539084"/>
            <a:ext cx="353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9.</a:t>
            </a:r>
            <a:r>
              <a:rPr lang="zh-CN" altLang="en-US" dirty="0"/>
              <a:t>最终合并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6C3F0F-FCED-423A-8CA4-D3611EF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20" y="1618981"/>
            <a:ext cx="3491379" cy="36139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7D44DF3-5F3B-48D6-8FE2-F05A8A86F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310" y="1613463"/>
            <a:ext cx="3491380" cy="361950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5B46F1-8A9D-4455-B57D-642CF3EBE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242" y="1613462"/>
            <a:ext cx="3491380" cy="360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9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分治法图解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49">
            <a:extLst>
              <a:ext uri="{FF2B5EF4-FFF2-40B4-BE49-F238E27FC236}">
                <a16:creationId xmlns:a16="http://schemas.microsoft.com/office/drawing/2014/main" id="{F3BE81B9-D947-43D3-BC33-5B61CB71DA2C}"/>
              </a:ext>
            </a:extLst>
          </p:cNvPr>
          <p:cNvSpPr txBox="1"/>
          <p:nvPr/>
        </p:nvSpPr>
        <p:spPr>
          <a:xfrm>
            <a:off x="2129413" y="5336383"/>
            <a:ext cx="353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10.</a:t>
            </a:r>
            <a:r>
              <a:rPr lang="zh-CN" altLang="en-US" dirty="0"/>
              <a:t>得到最终解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1543FD-28ED-4170-84B8-24F117CF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43" y="1513974"/>
            <a:ext cx="3527385" cy="36542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127C318-B7CB-470F-96F7-9B41F014CC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03" y="1513974"/>
            <a:ext cx="3399595" cy="34944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41CBC80-7399-45CE-A1D0-438D3CAE29BE}"/>
              </a:ext>
            </a:extLst>
          </p:cNvPr>
          <p:cNvSpPr txBox="1"/>
          <p:nvPr/>
        </p:nvSpPr>
        <p:spPr>
          <a:xfrm>
            <a:off x="7785797" y="5336383"/>
            <a:ext cx="3533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11.</a:t>
            </a:r>
            <a:r>
              <a:rPr lang="zh-CN" altLang="en-US" dirty="0"/>
              <a:t>全过程展示</a:t>
            </a:r>
          </a:p>
        </p:txBody>
      </p:sp>
    </p:spTree>
    <p:extLst>
      <p:ext uri="{BB962C8B-B14F-4D97-AF65-F5344CB8AC3E}">
        <p14:creationId xmlns:p14="http://schemas.microsoft.com/office/powerpoint/2010/main" val="174835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等腰三角形 45">
            <a:extLst>
              <a:ext uri="{FF2B5EF4-FFF2-40B4-BE49-F238E27FC236}">
                <a16:creationId xmlns:a16="http://schemas.microsoft.com/office/drawing/2014/main" id="{CB7DA9E4-6550-4950-A2C1-6744C4906BAF}"/>
              </a:ext>
            </a:extLst>
          </p:cNvPr>
          <p:cNvSpPr/>
          <p:nvPr/>
        </p:nvSpPr>
        <p:spPr>
          <a:xfrm rot="7388471">
            <a:off x="9145253" y="4073946"/>
            <a:ext cx="1858636" cy="1734521"/>
          </a:xfrm>
          <a:prstGeom prst="triangle">
            <a:avLst>
              <a:gd name="adj" fmla="val 49701"/>
            </a:avLst>
          </a:prstGeom>
          <a:noFill/>
          <a:ln>
            <a:solidFill>
              <a:srgbClr val="F7D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D58BD815-47FF-4BB4-B7EE-3F14EF92FBAF}"/>
              </a:ext>
            </a:extLst>
          </p:cNvPr>
          <p:cNvSpPr/>
          <p:nvPr/>
        </p:nvSpPr>
        <p:spPr>
          <a:xfrm rot="10209648">
            <a:off x="6954750" y="3844074"/>
            <a:ext cx="1858636" cy="1734521"/>
          </a:xfrm>
          <a:prstGeom prst="triangle">
            <a:avLst>
              <a:gd name="adj" fmla="val 49701"/>
            </a:avLst>
          </a:prstGeom>
          <a:noFill/>
          <a:ln>
            <a:solidFill>
              <a:srgbClr val="F7D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2202CAD-2AA5-4599-A1C0-ECB75C6B8F20}"/>
              </a:ext>
            </a:extLst>
          </p:cNvPr>
          <p:cNvSpPr txBox="1"/>
          <p:nvPr/>
        </p:nvSpPr>
        <p:spPr>
          <a:xfrm>
            <a:off x="1001654" y="1087224"/>
            <a:ext cx="10100100" cy="14691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鸽巢原理：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对于合并时的点来说，若在同一侧，则二者距离一定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≥d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，因此对于一个点若存在一个于其距离小于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的点则二者一定分布在两侧，可以做出最差情况图像如图所示，一个点最多只会与五个点进行比较，因此比较的时间复杂度可以优化至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O(n)	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分治法解释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08E879D-DC10-410B-A6AC-777E72BA4402}"/>
              </a:ext>
            </a:extLst>
          </p:cNvPr>
          <p:cNvCxnSpPr/>
          <p:nvPr/>
        </p:nvCxnSpPr>
        <p:spPr>
          <a:xfrm>
            <a:off x="8790923" y="2561329"/>
            <a:ext cx="0" cy="3879100"/>
          </a:xfrm>
          <a:prstGeom prst="lin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379CD6-31E9-410A-8D4C-376DFA2521FF}"/>
              </a:ext>
            </a:extLst>
          </p:cNvPr>
          <p:cNvGrpSpPr/>
          <p:nvPr/>
        </p:nvGrpSpPr>
        <p:grpSpPr>
          <a:xfrm>
            <a:off x="6376386" y="3214052"/>
            <a:ext cx="5482065" cy="3643948"/>
            <a:chOff x="2929875" y="2612152"/>
            <a:chExt cx="5482065" cy="3643948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204971F-33DC-4105-88CC-1C19C6415EEA}"/>
                </a:ext>
              </a:extLst>
            </p:cNvPr>
            <p:cNvSpPr/>
            <p:nvPr/>
          </p:nvSpPr>
          <p:spPr>
            <a:xfrm>
              <a:off x="3280461" y="2981484"/>
              <a:ext cx="2063951" cy="202190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D423DD11-89BE-4ECE-9F35-AE9CDE01D66C}"/>
                </a:ext>
              </a:extLst>
            </p:cNvPr>
            <p:cNvSpPr txBox="1"/>
            <p:nvPr/>
          </p:nvSpPr>
          <p:spPr>
            <a:xfrm>
              <a:off x="5077476" y="5886768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mid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A744282-B60C-4C86-99E4-AB08BD67ACCD}"/>
                </a:ext>
              </a:extLst>
            </p:cNvPr>
            <p:cNvSpPr txBox="1"/>
            <p:nvPr/>
          </p:nvSpPr>
          <p:spPr>
            <a:xfrm>
              <a:off x="6297622" y="2669458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3DCF3F7-EC80-41D2-A1A4-6C4AD163A12A}"/>
                </a:ext>
              </a:extLst>
            </p:cNvPr>
            <p:cNvSpPr txBox="1"/>
            <p:nvPr/>
          </p:nvSpPr>
          <p:spPr>
            <a:xfrm>
              <a:off x="2929875" y="3867614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D58470E-239F-4F47-9133-502A9A4E8B46}"/>
                </a:ext>
              </a:extLst>
            </p:cNvPr>
            <p:cNvSpPr/>
            <p:nvPr/>
          </p:nvSpPr>
          <p:spPr>
            <a:xfrm>
              <a:off x="5344412" y="2981484"/>
              <a:ext cx="2063951" cy="2021903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367BA9E-F671-4CE0-BB02-23A29010C25B}"/>
                </a:ext>
              </a:extLst>
            </p:cNvPr>
            <p:cNvSpPr txBox="1"/>
            <p:nvPr/>
          </p:nvSpPr>
          <p:spPr>
            <a:xfrm>
              <a:off x="4151717" y="2612152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07D8B6E-BB76-4120-AB2A-0FE17A9460B5}"/>
                </a:ext>
              </a:extLst>
            </p:cNvPr>
            <p:cNvSpPr txBox="1"/>
            <p:nvPr/>
          </p:nvSpPr>
          <p:spPr>
            <a:xfrm>
              <a:off x="7486181" y="3881940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sp>
          <p:nvSpPr>
            <p:cNvPr id="7" name="流程图: 接点 6">
              <a:extLst>
                <a:ext uri="{FF2B5EF4-FFF2-40B4-BE49-F238E27FC236}">
                  <a16:creationId xmlns:a16="http://schemas.microsoft.com/office/drawing/2014/main" id="{F687BDD9-BB6B-48E0-B34A-A1AD9B4DF9E4}"/>
                </a:ext>
              </a:extLst>
            </p:cNvPr>
            <p:cNvSpPr/>
            <p:nvPr/>
          </p:nvSpPr>
          <p:spPr>
            <a:xfrm>
              <a:off x="4522206" y="4860636"/>
              <a:ext cx="155635" cy="15563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流程图: 接点 23">
              <a:extLst>
                <a:ext uri="{FF2B5EF4-FFF2-40B4-BE49-F238E27FC236}">
                  <a16:creationId xmlns:a16="http://schemas.microsoft.com/office/drawing/2014/main" id="{AA8C3E09-B6CC-4D90-87D4-9D7EC6C991DC}"/>
                </a:ext>
              </a:extLst>
            </p:cNvPr>
            <p:cNvSpPr/>
            <p:nvPr/>
          </p:nvSpPr>
          <p:spPr>
            <a:xfrm>
              <a:off x="3316627" y="3347789"/>
              <a:ext cx="155635" cy="15563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流程图: 接点 25">
              <a:extLst>
                <a:ext uri="{FF2B5EF4-FFF2-40B4-BE49-F238E27FC236}">
                  <a16:creationId xmlns:a16="http://schemas.microsoft.com/office/drawing/2014/main" id="{2D5E5B54-977F-4676-8717-384A1B0E7FC9}"/>
                </a:ext>
              </a:extLst>
            </p:cNvPr>
            <p:cNvSpPr/>
            <p:nvPr/>
          </p:nvSpPr>
          <p:spPr>
            <a:xfrm>
              <a:off x="5337929" y="4540888"/>
              <a:ext cx="155635" cy="15563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流程图: 接点 33">
              <a:extLst>
                <a:ext uri="{FF2B5EF4-FFF2-40B4-BE49-F238E27FC236}">
                  <a16:creationId xmlns:a16="http://schemas.microsoft.com/office/drawing/2014/main" id="{57E23B74-E60D-4605-ACD1-359BE3955629}"/>
                </a:ext>
              </a:extLst>
            </p:cNvPr>
            <p:cNvSpPr/>
            <p:nvPr/>
          </p:nvSpPr>
          <p:spPr>
            <a:xfrm>
              <a:off x="6344191" y="3065656"/>
              <a:ext cx="155635" cy="15563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流程图: 接点 34">
              <a:extLst>
                <a:ext uri="{FF2B5EF4-FFF2-40B4-BE49-F238E27FC236}">
                  <a16:creationId xmlns:a16="http://schemas.microsoft.com/office/drawing/2014/main" id="{2A7DA3B1-E664-4340-BAFB-CA92C67A7D78}"/>
                </a:ext>
              </a:extLst>
            </p:cNvPr>
            <p:cNvSpPr/>
            <p:nvPr/>
          </p:nvSpPr>
          <p:spPr>
            <a:xfrm>
              <a:off x="5087886" y="3059848"/>
              <a:ext cx="155634" cy="155635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流程图: 接点 35">
              <a:extLst>
                <a:ext uri="{FF2B5EF4-FFF2-40B4-BE49-F238E27FC236}">
                  <a16:creationId xmlns:a16="http://schemas.microsoft.com/office/drawing/2014/main" id="{1AC3FB2D-86E2-44AB-8520-34D5D9FC7A7E}"/>
                </a:ext>
              </a:extLst>
            </p:cNvPr>
            <p:cNvSpPr/>
            <p:nvPr/>
          </p:nvSpPr>
          <p:spPr>
            <a:xfrm>
              <a:off x="7237300" y="4705001"/>
              <a:ext cx="155635" cy="155635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9CE2DD9C-E043-43E6-B488-84BF9DC6FDFC}"/>
              </a:ext>
            </a:extLst>
          </p:cNvPr>
          <p:cNvSpPr txBox="1"/>
          <p:nvPr/>
        </p:nvSpPr>
        <p:spPr>
          <a:xfrm>
            <a:off x="8461512" y="3301459"/>
            <a:ext cx="925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P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5827F7C-B238-4D9D-B396-4BD26A613D22}"/>
              </a:ext>
            </a:extLst>
          </p:cNvPr>
          <p:cNvSpPr/>
          <p:nvPr/>
        </p:nvSpPr>
        <p:spPr>
          <a:xfrm>
            <a:off x="5458338" y="4412928"/>
            <a:ext cx="714554" cy="25557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54C1EAE-A2DC-4E90-89D4-F2DDE4587963}"/>
              </a:ext>
            </a:extLst>
          </p:cNvPr>
          <p:cNvGrpSpPr/>
          <p:nvPr/>
        </p:nvGrpSpPr>
        <p:grpSpPr>
          <a:xfrm>
            <a:off x="1298698" y="2656325"/>
            <a:ext cx="4719799" cy="3921319"/>
            <a:chOff x="1298698" y="2656325"/>
            <a:chExt cx="4719799" cy="3921319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AA3CF66-80AD-477C-A79D-53E4709BE8C8}"/>
                </a:ext>
              </a:extLst>
            </p:cNvPr>
            <p:cNvSpPr txBox="1"/>
            <p:nvPr/>
          </p:nvSpPr>
          <p:spPr>
            <a:xfrm>
              <a:off x="5092738" y="5564599"/>
              <a:ext cx="925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</a:t>
              </a:r>
              <a:endParaRPr lang="zh-CN" altLang="en-US" dirty="0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8691DFE-29C3-41B2-85F0-A105DD6A209D}"/>
                </a:ext>
              </a:extLst>
            </p:cNvPr>
            <p:cNvGrpSpPr/>
            <p:nvPr/>
          </p:nvGrpSpPr>
          <p:grpSpPr>
            <a:xfrm>
              <a:off x="1298698" y="2656325"/>
              <a:ext cx="3765642" cy="3921319"/>
              <a:chOff x="1298698" y="2656325"/>
              <a:chExt cx="3765642" cy="3921319"/>
            </a:xfrm>
          </p:grpSpPr>
          <p:sp>
            <p:nvSpPr>
              <p:cNvPr id="10" name="流程图: 接点 9">
                <a:extLst>
                  <a:ext uri="{FF2B5EF4-FFF2-40B4-BE49-F238E27FC236}">
                    <a16:creationId xmlns:a16="http://schemas.microsoft.com/office/drawing/2014/main" id="{B18BB33E-9B6B-47FF-B1A4-B91A6AD9B090}"/>
                  </a:ext>
                </a:extLst>
              </p:cNvPr>
              <p:cNvSpPr/>
              <p:nvPr/>
            </p:nvSpPr>
            <p:spPr>
              <a:xfrm>
                <a:off x="1298698" y="2656325"/>
                <a:ext cx="3765642" cy="3903147"/>
              </a:xfrm>
              <a:prstGeom prst="flowChartConnector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76ED778-02CA-440F-8736-D9C55AE6C10F}"/>
                  </a:ext>
                </a:extLst>
              </p:cNvPr>
              <p:cNvGrpSpPr/>
              <p:nvPr/>
            </p:nvGrpSpPr>
            <p:grpSpPr>
              <a:xfrm>
                <a:off x="1298698" y="4182223"/>
                <a:ext cx="3765641" cy="2395421"/>
                <a:chOff x="1298698" y="4182223"/>
                <a:chExt cx="3765641" cy="2395421"/>
              </a:xfrm>
            </p:grpSpPr>
            <p:sp>
              <p:nvSpPr>
                <p:cNvPr id="12" name="流程图: 接点 11">
                  <a:extLst>
                    <a:ext uri="{FF2B5EF4-FFF2-40B4-BE49-F238E27FC236}">
                      <a16:creationId xmlns:a16="http://schemas.microsoft.com/office/drawing/2014/main" id="{EB60DF6B-AEE9-410E-AB80-1A301BA981FF}"/>
                    </a:ext>
                  </a:extLst>
                </p:cNvPr>
                <p:cNvSpPr/>
                <p:nvPr/>
              </p:nvSpPr>
              <p:spPr>
                <a:xfrm>
                  <a:off x="3146445" y="4537923"/>
                  <a:ext cx="110371" cy="110371"/>
                </a:xfrm>
                <a:prstGeom prst="flowChartConnector">
                  <a:avLst/>
                </a:prstGeom>
                <a:solidFill>
                  <a:srgbClr val="92D050"/>
                </a:solidFill>
                <a:ln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83922D62-6EEE-4E79-8321-0F8A07C4B78F}"/>
                    </a:ext>
                  </a:extLst>
                </p:cNvPr>
                <p:cNvSpPr/>
                <p:nvPr/>
              </p:nvSpPr>
              <p:spPr>
                <a:xfrm>
                  <a:off x="1298698" y="4569727"/>
                  <a:ext cx="3765641" cy="2007917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4AD59EF1-2936-46AE-A22A-F2FE8E8BA00B}"/>
                    </a:ext>
                  </a:extLst>
                </p:cNvPr>
                <p:cNvSpPr txBox="1"/>
                <p:nvPr/>
              </p:nvSpPr>
              <p:spPr>
                <a:xfrm>
                  <a:off x="4019246" y="4182223"/>
                  <a:ext cx="9257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/>
                    <a:t>d</a:t>
                  </a:r>
                  <a:endParaRPr lang="zh-CN" altLang="en-US" dirty="0"/>
                </a:p>
              </p:txBody>
            </p:sp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7D808673-989D-49E7-98BF-E2993AFA6E74}"/>
                    </a:ext>
                  </a:extLst>
                </p:cNvPr>
                <p:cNvSpPr txBox="1"/>
                <p:nvPr/>
              </p:nvSpPr>
              <p:spPr>
                <a:xfrm>
                  <a:off x="3054578" y="4200395"/>
                  <a:ext cx="9257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solidFill>
                        <a:srgbClr val="00B050"/>
                      </a:solidFill>
                    </a:rPr>
                    <a:t>P</a:t>
                  </a:r>
                  <a:endParaRPr lang="zh-CN" altLang="en-US" dirty="0">
                    <a:solidFill>
                      <a:srgbClr val="00B050"/>
                    </a:solidFill>
                  </a:endParaRPr>
                </a:p>
              </p:txBody>
            </p:sp>
            <p:sp>
              <p:nvSpPr>
                <p:cNvPr id="43" name="等腰三角形 42">
                  <a:extLst>
                    <a:ext uri="{FF2B5EF4-FFF2-40B4-BE49-F238E27FC236}">
                      <a16:creationId xmlns:a16="http://schemas.microsoft.com/office/drawing/2014/main" id="{7B7FB4FB-1F91-44F8-A917-E7210CC51103}"/>
                    </a:ext>
                  </a:extLst>
                </p:cNvPr>
                <p:cNvSpPr/>
                <p:nvPr/>
              </p:nvSpPr>
              <p:spPr>
                <a:xfrm rot="10800000">
                  <a:off x="1325785" y="4569726"/>
                  <a:ext cx="1858636" cy="1734521"/>
                </a:xfrm>
                <a:prstGeom prst="triangle">
                  <a:avLst>
                    <a:gd name="adj" fmla="val 49701"/>
                  </a:avLst>
                </a:prstGeom>
                <a:noFill/>
                <a:ln>
                  <a:solidFill>
                    <a:srgbClr val="F7D13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824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85FB70-5838-4F10-8DA9-7A5D9EE806FC}"/>
              </a:ext>
            </a:extLst>
          </p:cNvPr>
          <p:cNvSpPr txBox="1"/>
          <p:nvPr/>
        </p:nvSpPr>
        <p:spPr>
          <a:xfrm>
            <a:off x="937118" y="2345635"/>
            <a:ext cx="6213376" cy="2075387"/>
          </a:xfrm>
          <a:prstGeom prst="rect">
            <a:avLst/>
          </a:prstGeom>
          <a:noFill/>
          <a:ln w="28575">
            <a:solidFill>
              <a:schemeClr val="accent5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1" y="299097"/>
            <a:ext cx="2356635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分治法时间复杂度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8C501304-E264-46C3-B83E-75DE2D868165}"/>
              </a:ext>
            </a:extLst>
          </p:cNvPr>
          <p:cNvSpPr txBox="1"/>
          <p:nvPr/>
        </p:nvSpPr>
        <p:spPr>
          <a:xfrm>
            <a:off x="1001654" y="1041725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时间复杂度：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/>
              <p:nvPr/>
            </p:nvSpPr>
            <p:spPr>
              <a:xfrm>
                <a:off x="2678054" y="1032356"/>
                <a:ext cx="5981189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快排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复杂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4" y="1032356"/>
                <a:ext cx="5981189" cy="414537"/>
              </a:xfrm>
              <a:prstGeom prst="rect">
                <a:avLst/>
              </a:prstGeom>
              <a:blipFill>
                <a:blip r:embed="rId3"/>
                <a:stretch>
                  <a:fillRect l="-2345" t="-1471" b="-19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5CBE3-47E7-4A71-A3EE-656CE7135AFD}"/>
                  </a:ext>
                </a:extLst>
              </p:cNvPr>
              <p:cNvSpPr txBox="1"/>
              <p:nvPr/>
            </p:nvSpPr>
            <p:spPr>
              <a:xfrm>
                <a:off x="2678054" y="1478222"/>
                <a:ext cx="5248745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归并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复杂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度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log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0F5CBE3-47E7-4A71-A3EE-656CE7135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4" y="1478222"/>
                <a:ext cx="5248745" cy="414537"/>
              </a:xfrm>
              <a:prstGeom prst="rect">
                <a:avLst/>
              </a:prstGeom>
              <a:blipFill>
                <a:blip r:embed="rId4"/>
                <a:stretch>
                  <a:fillRect l="-2671" t="-1471" r="-929" b="-19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D28554-B50F-40DF-9ADB-D9FF7C577819}"/>
                  </a:ext>
                </a:extLst>
              </p:cNvPr>
              <p:cNvSpPr txBox="1"/>
              <p:nvPr/>
            </p:nvSpPr>
            <p:spPr>
              <a:xfrm>
                <a:off x="1089501" y="2446348"/>
                <a:ext cx="51803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b="0" dirty="0"/>
                  <a:t>合并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前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使用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快速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排序对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进行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排序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C7D28554-B50F-40DF-9ADB-D9FF7C577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01" y="2446348"/>
                <a:ext cx="5180393" cy="276999"/>
              </a:xfrm>
              <a:prstGeom prst="rect">
                <a:avLst/>
              </a:prstGeom>
              <a:blipFill>
                <a:blip r:embed="rId5"/>
                <a:stretch>
                  <a:fillRect l="-2824" t="-28261" r="-129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C473D93-F31C-485F-93C6-7D3ECB9A2220}"/>
                  </a:ext>
                </a:extLst>
              </p:cNvPr>
              <p:cNvSpPr txBox="1"/>
              <p:nvPr/>
            </p:nvSpPr>
            <p:spPr>
              <a:xfrm>
                <a:off x="1089501" y="2957602"/>
                <a:ext cx="5607361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/>
                  <a:t>使用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主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定理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法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可知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C473D93-F31C-485F-93C6-7D3ECB9A2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01" y="2957602"/>
                <a:ext cx="5607361" cy="300660"/>
              </a:xfrm>
              <a:prstGeom prst="rect">
                <a:avLst/>
              </a:prstGeom>
              <a:blipFill>
                <a:blip r:embed="rId6"/>
                <a:stretch>
                  <a:fillRect l="-2609" t="-22449" b="-44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02D5A-E57D-460D-889A-6CDB226C8A09}"/>
                  </a:ext>
                </a:extLst>
              </p:cNvPr>
              <p:cNvSpPr txBox="1"/>
              <p:nvPr/>
            </p:nvSpPr>
            <p:spPr>
              <a:xfrm>
                <a:off x="2922038" y="3346401"/>
                <a:ext cx="5607361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∴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𝑛𝑙𝑜𝑔𝑛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0102D5A-E57D-460D-889A-6CDB226C8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38" y="3346401"/>
                <a:ext cx="5607361" cy="281937"/>
              </a:xfrm>
              <a:prstGeom prst="rect">
                <a:avLst/>
              </a:prstGeom>
              <a:blipFill>
                <a:blip r:embed="rId7"/>
                <a:stretch>
                  <a:fillRect l="-2500" t="-30435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6791FF6-13F5-419A-AD9A-6E6B7E9D09E7}"/>
                  </a:ext>
                </a:extLst>
              </p:cNvPr>
              <p:cNvSpPr txBox="1"/>
              <p:nvPr/>
            </p:nvSpPr>
            <p:spPr>
              <a:xfrm>
                <a:off x="2922038" y="3824321"/>
                <a:ext cx="5607361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∴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6791FF6-13F5-419A-AD9A-6E6B7E9D0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38" y="3824321"/>
                <a:ext cx="5607361" cy="281937"/>
              </a:xfrm>
              <a:prstGeom prst="rect">
                <a:avLst/>
              </a:prstGeom>
              <a:blipFill>
                <a:blip r:embed="rId8"/>
                <a:stretch>
                  <a:fillRect l="-2500" t="-29787" b="-44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>
            <a:extLst>
              <a:ext uri="{FF2B5EF4-FFF2-40B4-BE49-F238E27FC236}">
                <a16:creationId xmlns:a16="http://schemas.microsoft.com/office/drawing/2014/main" id="{10C261CB-E475-490A-9ECA-81C252C0E6E3}"/>
              </a:ext>
            </a:extLst>
          </p:cNvPr>
          <p:cNvSpPr txBox="1"/>
          <p:nvPr/>
        </p:nvSpPr>
        <p:spPr>
          <a:xfrm>
            <a:off x="937118" y="4537760"/>
            <a:ext cx="6213376" cy="2075387"/>
          </a:xfrm>
          <a:prstGeom prst="rect">
            <a:avLst/>
          </a:prstGeom>
          <a:noFill/>
          <a:ln w="28575">
            <a:solidFill>
              <a:schemeClr val="accent5">
                <a:lumMod val="10000"/>
                <a:lumOff val="9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55BB7F-3AD3-4E5B-8CDD-A3CD55F19AE2}"/>
                  </a:ext>
                </a:extLst>
              </p:cNvPr>
              <p:cNvSpPr txBox="1"/>
              <p:nvPr/>
            </p:nvSpPr>
            <p:spPr>
              <a:xfrm>
                <a:off x="1089501" y="4669313"/>
                <a:ext cx="5625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dirty="0"/>
                  <a:t>递归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过程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同时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对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进行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排序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归并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排序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355BB7F-3AD3-4E5B-8CDD-A3CD55F19A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01" y="4669313"/>
                <a:ext cx="5625258" cy="276999"/>
              </a:xfrm>
              <a:prstGeom prst="rect">
                <a:avLst/>
              </a:prstGeom>
              <a:blipFill>
                <a:blip r:embed="rId9"/>
                <a:stretch>
                  <a:fillRect l="-2600" t="-28889" r="-325" b="-5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987A83-E875-4156-88FA-83E2B6104CA1}"/>
                  </a:ext>
                </a:extLst>
              </p:cNvPr>
              <p:cNvSpPr txBox="1"/>
              <p:nvPr/>
            </p:nvSpPr>
            <p:spPr>
              <a:xfrm>
                <a:off x="1089500" y="5019104"/>
                <a:ext cx="5607361" cy="3006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/>
                  <a:t>使用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主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定理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法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可知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func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b="0" i="0" dirty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0987A83-E875-4156-88FA-83E2B6104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00" y="5019104"/>
                <a:ext cx="5607361" cy="300660"/>
              </a:xfrm>
              <a:prstGeom prst="rect">
                <a:avLst/>
              </a:prstGeom>
              <a:blipFill>
                <a:blip r:embed="rId10"/>
                <a:stretch>
                  <a:fillRect l="-2609" t="-22000" b="-4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4F0C57-EAEC-4F9D-A895-F8B317AF8F98}"/>
                  </a:ext>
                </a:extLst>
              </p:cNvPr>
              <p:cNvSpPr txBox="1"/>
              <p:nvPr/>
            </p:nvSpPr>
            <p:spPr>
              <a:xfrm>
                <a:off x="2922038" y="5356824"/>
                <a:ext cx="5607361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∴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−−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E74F0C57-EAEC-4F9D-A895-F8B317AF8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38" y="5356824"/>
                <a:ext cx="5607361" cy="281937"/>
              </a:xfrm>
              <a:prstGeom prst="rect">
                <a:avLst/>
              </a:prstGeom>
              <a:blipFill>
                <a:blip r:embed="rId11"/>
                <a:stretch>
                  <a:fillRect l="-2500" t="-30435" b="-456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EE4A92E-D5DA-4777-AEDF-C9822E9410EE}"/>
                  </a:ext>
                </a:extLst>
              </p:cNvPr>
              <p:cNvSpPr txBox="1"/>
              <p:nvPr/>
            </p:nvSpPr>
            <p:spPr>
              <a:xfrm>
                <a:off x="2922038" y="5755499"/>
                <a:ext cx="5607361" cy="281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0" dirty="0">
                    <a:latin typeface="Cambria Math" panose="02040503050406030204" pitchFamily="18" charset="0"/>
                  </a:rPr>
                  <a:t>∴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𝑛𝑙𝑜𝑔𝑛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EE4A92E-D5DA-4777-AEDF-C9822E941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038" y="5755499"/>
                <a:ext cx="5607361" cy="281937"/>
              </a:xfrm>
              <a:prstGeom prst="rect">
                <a:avLst/>
              </a:prstGeom>
              <a:blipFill>
                <a:blip r:embed="rId12"/>
                <a:stretch>
                  <a:fillRect l="-2500" t="-30435" b="-478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5B4D597A-9417-4B99-8350-DD6CC7DC6C79}"/>
              </a:ext>
            </a:extLst>
          </p:cNvPr>
          <p:cNvSpPr txBox="1"/>
          <p:nvPr/>
        </p:nvSpPr>
        <p:spPr>
          <a:xfrm>
            <a:off x="7393876" y="2715710"/>
            <a:ext cx="46409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使用快速排序一般不会到达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，因为数据随机性较大不会集中在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x-ɛ,x+ɛ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，因此排序的数据量很小，但使用归并排序更加稳定，排除极端情况，得到严格的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405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效率比较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C0EF1E1-F497-4E59-A456-FB6ECCDF4F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459404"/>
              </p:ext>
            </p:extLst>
          </p:nvPr>
        </p:nvGraphicFramePr>
        <p:xfrm>
          <a:off x="3651737" y="130854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D39ACD5-03F6-4413-80A3-AD3A88167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926906"/>
              </p:ext>
            </p:extLst>
          </p:nvPr>
        </p:nvGraphicFramePr>
        <p:xfrm>
          <a:off x="1781908" y="4425461"/>
          <a:ext cx="8311659" cy="17994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1954">
                  <a:extLst>
                    <a:ext uri="{9D8B030D-6E8A-4147-A177-3AD203B41FA5}">
                      <a16:colId xmlns:a16="http://schemas.microsoft.com/office/drawing/2014/main" val="2693677718"/>
                    </a:ext>
                  </a:extLst>
                </a:gridCol>
                <a:gridCol w="661878">
                  <a:extLst>
                    <a:ext uri="{9D8B030D-6E8A-4147-A177-3AD203B41FA5}">
                      <a16:colId xmlns:a16="http://schemas.microsoft.com/office/drawing/2014/main" val="1335243657"/>
                    </a:ext>
                  </a:extLst>
                </a:gridCol>
                <a:gridCol w="661878">
                  <a:extLst>
                    <a:ext uri="{9D8B030D-6E8A-4147-A177-3AD203B41FA5}">
                      <a16:colId xmlns:a16="http://schemas.microsoft.com/office/drawing/2014/main" val="2702304426"/>
                    </a:ext>
                  </a:extLst>
                </a:gridCol>
                <a:gridCol w="661878">
                  <a:extLst>
                    <a:ext uri="{9D8B030D-6E8A-4147-A177-3AD203B41FA5}">
                      <a16:colId xmlns:a16="http://schemas.microsoft.com/office/drawing/2014/main" val="2270185468"/>
                    </a:ext>
                  </a:extLst>
                </a:gridCol>
                <a:gridCol w="661878">
                  <a:extLst>
                    <a:ext uri="{9D8B030D-6E8A-4147-A177-3AD203B41FA5}">
                      <a16:colId xmlns:a16="http://schemas.microsoft.com/office/drawing/2014/main" val="1789218766"/>
                    </a:ext>
                  </a:extLst>
                </a:gridCol>
                <a:gridCol w="661878">
                  <a:extLst>
                    <a:ext uri="{9D8B030D-6E8A-4147-A177-3AD203B41FA5}">
                      <a16:colId xmlns:a16="http://schemas.microsoft.com/office/drawing/2014/main" val="230949232"/>
                    </a:ext>
                  </a:extLst>
                </a:gridCol>
                <a:gridCol w="700063">
                  <a:extLst>
                    <a:ext uri="{9D8B030D-6E8A-4147-A177-3AD203B41FA5}">
                      <a16:colId xmlns:a16="http://schemas.microsoft.com/office/drawing/2014/main" val="1195176993"/>
                    </a:ext>
                  </a:extLst>
                </a:gridCol>
                <a:gridCol w="700063">
                  <a:extLst>
                    <a:ext uri="{9D8B030D-6E8A-4147-A177-3AD203B41FA5}">
                      <a16:colId xmlns:a16="http://schemas.microsoft.com/office/drawing/2014/main" val="3037747123"/>
                    </a:ext>
                  </a:extLst>
                </a:gridCol>
                <a:gridCol w="700063">
                  <a:extLst>
                    <a:ext uri="{9D8B030D-6E8A-4147-A177-3AD203B41FA5}">
                      <a16:colId xmlns:a16="http://schemas.microsoft.com/office/drawing/2014/main" val="4227673940"/>
                    </a:ext>
                  </a:extLst>
                </a:gridCol>
                <a:gridCol w="700063">
                  <a:extLst>
                    <a:ext uri="{9D8B030D-6E8A-4147-A177-3AD203B41FA5}">
                      <a16:colId xmlns:a16="http://schemas.microsoft.com/office/drawing/2014/main" val="1166082321"/>
                    </a:ext>
                  </a:extLst>
                </a:gridCol>
                <a:gridCol w="700063">
                  <a:extLst>
                    <a:ext uri="{9D8B030D-6E8A-4147-A177-3AD203B41FA5}">
                      <a16:colId xmlns:a16="http://schemas.microsoft.com/office/drawing/2014/main" val="1212954574"/>
                    </a:ext>
                  </a:extLst>
                </a:gridCol>
              </a:tblGrid>
              <a:tr h="5998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数据范围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764060"/>
                  </a:ext>
                </a:extLst>
              </a:tr>
              <a:tr h="5998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暴力实际效率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301576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1178469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2741408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5054954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7841295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11977458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15442583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20198467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26289451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31189789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23748305"/>
                  </a:ext>
                </a:extLst>
              </a:tr>
              <a:tr h="59983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分治实际效率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412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53776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7730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80457" y="609600"/>
            <a:ext cx="9108171" cy="899104"/>
            <a:chOff x="1480457" y="609600"/>
            <a:chExt cx="9108171" cy="899104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480457" y="954314"/>
              <a:ext cx="360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6988628" y="954314"/>
              <a:ext cx="360000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5392057" y="609600"/>
              <a:ext cx="1407885" cy="58477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目录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52357" y="1139372"/>
              <a:ext cx="1687286" cy="36933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CONTENTS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360260" y="2286332"/>
            <a:ext cx="3944711" cy="896447"/>
            <a:chOff x="1382032" y="2286332"/>
            <a:chExt cx="3944711" cy="896447"/>
          </a:xfrm>
        </p:grpSpPr>
        <p:sp>
          <p:nvSpPr>
            <p:cNvPr id="10" name="文本框 9"/>
            <p:cNvSpPr txBox="1"/>
            <p:nvPr/>
          </p:nvSpPr>
          <p:spPr>
            <a:xfrm>
              <a:off x="1763712" y="2286332"/>
              <a:ext cx="3181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暴力法求解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82032" y="2844225"/>
              <a:ext cx="3944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41940" y="4170627"/>
            <a:ext cx="3181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细节解释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6868432" y="2286332"/>
            <a:ext cx="3944711" cy="896447"/>
            <a:chOff x="6868432" y="2286332"/>
            <a:chExt cx="3944711" cy="896447"/>
          </a:xfrm>
        </p:grpSpPr>
        <p:sp>
          <p:nvSpPr>
            <p:cNvPr id="22" name="文本框 21"/>
            <p:cNvSpPr txBox="1"/>
            <p:nvPr/>
          </p:nvSpPr>
          <p:spPr>
            <a:xfrm>
              <a:off x="7250112" y="2286332"/>
              <a:ext cx="3181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分治法求解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868432" y="2844225"/>
              <a:ext cx="3944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868432" y="4185142"/>
            <a:ext cx="3944711" cy="867418"/>
            <a:chOff x="6868432" y="3486066"/>
            <a:chExt cx="3944711" cy="867418"/>
          </a:xfrm>
        </p:grpSpPr>
        <p:sp>
          <p:nvSpPr>
            <p:cNvPr id="28" name="文本框 27"/>
            <p:cNvSpPr txBox="1"/>
            <p:nvPr/>
          </p:nvSpPr>
          <p:spPr>
            <a:xfrm>
              <a:off x="7250112" y="3486066"/>
              <a:ext cx="31813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实验结论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868432" y="4014930"/>
              <a:ext cx="39447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B1A0DCD6-67D7-4771-8007-FA313DB29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79" y="3775959"/>
            <a:ext cx="812722" cy="81836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C31E241-1E72-4E6B-9F93-D73A5DF4A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79" y="1926337"/>
            <a:ext cx="812722" cy="81836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00AEAA2-43CB-44CB-8E68-BC5E5FDB2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31" y="3775959"/>
            <a:ext cx="812722" cy="81836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894CD0D9-B0FE-4CAB-95CA-2879E7215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031" y="1926337"/>
            <a:ext cx="812722" cy="81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06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-667656"/>
            <a:ext cx="12221029" cy="5515428"/>
          </a:xfrm>
          <a:custGeom>
            <a:avLst/>
            <a:gdLst>
              <a:gd name="connsiteX0" fmla="*/ 0 w 12221029"/>
              <a:gd name="connsiteY0" fmla="*/ 0 h 5515428"/>
              <a:gd name="connsiteX1" fmla="*/ 0 w 12221029"/>
              <a:gd name="connsiteY1" fmla="*/ 5515428 h 5515428"/>
              <a:gd name="connsiteX2" fmla="*/ 12192000 w 12221029"/>
              <a:gd name="connsiteY2" fmla="*/ 1741714 h 5515428"/>
              <a:gd name="connsiteX3" fmla="*/ 12221029 w 12221029"/>
              <a:gd name="connsiteY3" fmla="*/ 0 h 5515428"/>
              <a:gd name="connsiteX4" fmla="*/ 0 w 12221029"/>
              <a:gd name="connsiteY4" fmla="*/ 0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1029" h="5515428">
                <a:moveTo>
                  <a:pt x="0" y="0"/>
                </a:moveTo>
                <a:lnTo>
                  <a:pt x="0" y="5515428"/>
                </a:lnTo>
                <a:lnTo>
                  <a:pt x="12192000" y="1741714"/>
                </a:lnTo>
                <a:lnTo>
                  <a:pt x="122210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1341225" flipH="1" flipV="1">
            <a:off x="1513909" y="1627995"/>
            <a:ext cx="4334509" cy="4349934"/>
            <a:chOff x="4689566" y="1058089"/>
            <a:chExt cx="3670664" cy="3984172"/>
          </a:xfrm>
        </p:grpSpPr>
        <p:sp>
          <p:nvSpPr>
            <p:cNvPr id="6" name="六边形 5"/>
            <p:cNvSpPr/>
            <p:nvPr/>
          </p:nvSpPr>
          <p:spPr>
            <a:xfrm rot="16200000">
              <a:off x="4539345" y="1221376"/>
              <a:ext cx="3984171" cy="3657598"/>
            </a:xfrm>
            <a:prstGeom prst="hexagon">
              <a:avLst>
                <a:gd name="adj" fmla="val 28953"/>
                <a:gd name="vf" fmla="val 115470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5512524" y="1058090"/>
              <a:ext cx="2037807" cy="1340022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5537668" y="2398113"/>
              <a:ext cx="2035456" cy="1703625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89566" y="2194716"/>
              <a:ext cx="3661600" cy="1914315"/>
            </a:xfrm>
            <a:custGeom>
              <a:avLst/>
              <a:gdLst>
                <a:gd name="connsiteX0" fmla="*/ 0 w 3683725"/>
                <a:gd name="connsiteY0" fmla="*/ 0 h 1881051"/>
                <a:gd name="connsiteX1" fmla="*/ 822960 w 3683725"/>
                <a:gd name="connsiteY1" fmla="*/ 352697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99953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47702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959429"/>
                <a:gd name="connsiteX1" fmla="*/ 836023 w 3683725"/>
                <a:gd name="connsiteY1" fmla="*/ 222068 h 1959429"/>
                <a:gd name="connsiteX2" fmla="*/ 13063 w 3683725"/>
                <a:gd name="connsiteY2" fmla="*/ 1854926 h 1959429"/>
                <a:gd name="connsiteX3" fmla="*/ 1881050 w 3683725"/>
                <a:gd name="connsiteY3" fmla="*/ 1959429 h 1959429"/>
                <a:gd name="connsiteX4" fmla="*/ 3683725 w 3683725"/>
                <a:gd name="connsiteY4" fmla="*/ 1881051 h 1959429"/>
                <a:gd name="connsiteX5" fmla="*/ 2847702 w 3683725"/>
                <a:gd name="connsiteY5" fmla="*/ 195943 h 1959429"/>
                <a:gd name="connsiteX6" fmla="*/ 3670663 w 3683725"/>
                <a:gd name="connsiteY6" fmla="*/ 26126 h 1959429"/>
                <a:gd name="connsiteX7" fmla="*/ 3670663 w 3683725"/>
                <a:gd name="connsiteY7" fmla="*/ 26126 h 1959429"/>
                <a:gd name="connsiteX0" fmla="*/ 0 w 3683725"/>
                <a:gd name="connsiteY0" fmla="*/ 0 h 1998617"/>
                <a:gd name="connsiteX1" fmla="*/ 836023 w 3683725"/>
                <a:gd name="connsiteY1" fmla="*/ 222068 h 1998617"/>
                <a:gd name="connsiteX2" fmla="*/ 13063 w 3683725"/>
                <a:gd name="connsiteY2" fmla="*/ 1854926 h 1998617"/>
                <a:gd name="connsiteX3" fmla="*/ 1881050 w 3683725"/>
                <a:gd name="connsiteY3" fmla="*/ 1998617 h 1998617"/>
                <a:gd name="connsiteX4" fmla="*/ 3683725 w 3683725"/>
                <a:gd name="connsiteY4" fmla="*/ 1881051 h 1998617"/>
                <a:gd name="connsiteX5" fmla="*/ 2847702 w 3683725"/>
                <a:gd name="connsiteY5" fmla="*/ 195943 h 1998617"/>
                <a:gd name="connsiteX6" fmla="*/ 3670663 w 3683725"/>
                <a:gd name="connsiteY6" fmla="*/ 26126 h 1998617"/>
                <a:gd name="connsiteX7" fmla="*/ 3670663 w 3683725"/>
                <a:gd name="connsiteY7" fmla="*/ 26126 h 1998617"/>
                <a:gd name="connsiteX0" fmla="*/ 0 w 3683725"/>
                <a:gd name="connsiteY0" fmla="*/ 0 h 2086295"/>
                <a:gd name="connsiteX1" fmla="*/ 836023 w 3683725"/>
                <a:gd name="connsiteY1" fmla="*/ 222068 h 2086295"/>
                <a:gd name="connsiteX2" fmla="*/ 13063 w 3683725"/>
                <a:gd name="connsiteY2" fmla="*/ 1854926 h 2086295"/>
                <a:gd name="connsiteX3" fmla="*/ 1869921 w 3683725"/>
                <a:gd name="connsiteY3" fmla="*/ 2086295 h 2086295"/>
                <a:gd name="connsiteX4" fmla="*/ 3683725 w 3683725"/>
                <a:gd name="connsiteY4" fmla="*/ 1881051 h 2086295"/>
                <a:gd name="connsiteX5" fmla="*/ 2847702 w 3683725"/>
                <a:gd name="connsiteY5" fmla="*/ 195943 h 2086295"/>
                <a:gd name="connsiteX6" fmla="*/ 3670663 w 3683725"/>
                <a:gd name="connsiteY6" fmla="*/ 26126 h 2086295"/>
                <a:gd name="connsiteX7" fmla="*/ 3670663 w 3683725"/>
                <a:gd name="connsiteY7" fmla="*/ 26126 h 208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725" h="2086295">
                  <a:moveTo>
                    <a:pt x="0" y="0"/>
                  </a:moveTo>
                  <a:lnTo>
                    <a:pt x="836023" y="222068"/>
                  </a:lnTo>
                  <a:lnTo>
                    <a:pt x="13063" y="1854926"/>
                  </a:lnTo>
                  <a:lnTo>
                    <a:pt x="1869921" y="2086295"/>
                  </a:lnTo>
                  <a:lnTo>
                    <a:pt x="3683725" y="1881051"/>
                  </a:lnTo>
                  <a:lnTo>
                    <a:pt x="2847702" y="195943"/>
                  </a:lnTo>
                  <a:lnTo>
                    <a:pt x="3670663" y="26126"/>
                  </a:lnTo>
                  <a:lnTo>
                    <a:pt x="3670663" y="26126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557557" y="4114800"/>
              <a:ext cx="0" cy="9274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7843521" y="3539194"/>
            <a:ext cx="5625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实验结论</a:t>
            </a:r>
          </a:p>
        </p:txBody>
      </p:sp>
      <p:sp>
        <p:nvSpPr>
          <p:cNvPr id="15" name="椭圆 14"/>
          <p:cNvSpPr/>
          <p:nvPr/>
        </p:nvSpPr>
        <p:spPr>
          <a:xfrm>
            <a:off x="10881360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58549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435738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>
            <a:stCxn id="15" idx="7"/>
            <a:endCxn id="15" idx="3"/>
          </p:cNvCxnSpPr>
          <p:nvPr/>
        </p:nvCxnSpPr>
        <p:spPr>
          <a:xfrm flipH="1">
            <a:off x="10960441" y="675618"/>
            <a:ext cx="381838" cy="381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843521" y="5540100"/>
            <a:ext cx="360000" cy="360000"/>
            <a:chOff x="10528663" y="2230843"/>
            <a:chExt cx="360000" cy="360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2719977" y="-35708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19977" y="330891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4605" y="921623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12720" y="124387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4606" y="1441267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342605" y="11608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42606" y="635724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42490" y="5675052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42491" y="61946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38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CE9BE2C9-B2E0-4174-A4AE-E7CBF156B0DD}"/>
              </a:ext>
            </a:extLst>
          </p:cNvPr>
          <p:cNvGrpSpPr/>
          <p:nvPr/>
        </p:nvGrpSpPr>
        <p:grpSpPr>
          <a:xfrm>
            <a:off x="1679150" y="1716270"/>
            <a:ext cx="789899" cy="912097"/>
            <a:chOff x="2753401" y="2232844"/>
            <a:chExt cx="1171412" cy="1352630"/>
          </a:xfrm>
        </p:grpSpPr>
        <p:sp>
          <p:nvSpPr>
            <p:cNvPr id="13" name="Shape 1593">
              <a:extLst>
                <a:ext uri="{FF2B5EF4-FFF2-40B4-BE49-F238E27FC236}">
                  <a16:creationId xmlns:a16="http://schemas.microsoft.com/office/drawing/2014/main" id="{8A2B07BF-E784-4D78-8D88-C50ECBD5AF56}"/>
                </a:ext>
              </a:extLst>
            </p:cNvPr>
            <p:cNvSpPr/>
            <p:nvPr/>
          </p:nvSpPr>
          <p:spPr>
            <a:xfrm flipH="1">
              <a:off x="2753401" y="2232844"/>
              <a:ext cx="1171412" cy="135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3"/>
            </a:solidFill>
            <a:ln w="25400">
              <a:noFill/>
            </a:ln>
          </p:spPr>
          <p:txBody>
            <a:bodyPr lIns="35719" tIns="35719" rIns="35719" bIns="35719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19" name="Shape 1603">
              <a:extLst>
                <a:ext uri="{FF2B5EF4-FFF2-40B4-BE49-F238E27FC236}">
                  <a16:creationId xmlns:a16="http://schemas.microsoft.com/office/drawing/2014/main" id="{8EE9D469-2409-422B-BAE5-1AD8406FC14F}"/>
                </a:ext>
              </a:extLst>
            </p:cNvPr>
            <p:cNvSpPr/>
            <p:nvPr/>
          </p:nvSpPr>
          <p:spPr>
            <a:xfrm>
              <a:off x="3121255" y="2719509"/>
              <a:ext cx="435705" cy="379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595" extrusionOk="0">
                  <a:moveTo>
                    <a:pt x="8489" y="0"/>
                  </a:moveTo>
                  <a:cubicBezTo>
                    <a:pt x="7689" y="-4"/>
                    <a:pt x="6958" y="348"/>
                    <a:pt x="6379" y="981"/>
                  </a:cubicBezTo>
                  <a:lnTo>
                    <a:pt x="6379" y="1000"/>
                  </a:lnTo>
                  <a:cubicBezTo>
                    <a:pt x="5894" y="1569"/>
                    <a:pt x="5631" y="2295"/>
                    <a:pt x="5576" y="3077"/>
                  </a:cubicBezTo>
                  <a:lnTo>
                    <a:pt x="4136" y="3135"/>
                  </a:lnTo>
                  <a:cubicBezTo>
                    <a:pt x="4060" y="3137"/>
                    <a:pt x="4061" y="3245"/>
                    <a:pt x="4002" y="3288"/>
                  </a:cubicBezTo>
                  <a:lnTo>
                    <a:pt x="2947" y="3288"/>
                  </a:lnTo>
                  <a:cubicBezTo>
                    <a:pt x="2036" y="3287"/>
                    <a:pt x="1279" y="3540"/>
                    <a:pt x="753" y="4135"/>
                  </a:cubicBezTo>
                  <a:cubicBezTo>
                    <a:pt x="493" y="4430"/>
                    <a:pt x="307" y="4810"/>
                    <a:pt x="184" y="5231"/>
                  </a:cubicBezTo>
                  <a:cubicBezTo>
                    <a:pt x="61" y="5652"/>
                    <a:pt x="0" y="6112"/>
                    <a:pt x="0" y="6634"/>
                  </a:cubicBezTo>
                  <a:lnTo>
                    <a:pt x="0" y="6692"/>
                  </a:lnTo>
                  <a:lnTo>
                    <a:pt x="0" y="18095"/>
                  </a:lnTo>
                  <a:lnTo>
                    <a:pt x="0" y="18153"/>
                  </a:lnTo>
                  <a:cubicBezTo>
                    <a:pt x="0" y="18675"/>
                    <a:pt x="61" y="19135"/>
                    <a:pt x="184" y="19556"/>
                  </a:cubicBezTo>
                  <a:cubicBezTo>
                    <a:pt x="366" y="20188"/>
                    <a:pt x="707" y="20713"/>
                    <a:pt x="1189" y="21037"/>
                  </a:cubicBezTo>
                  <a:cubicBezTo>
                    <a:pt x="1670" y="21363"/>
                    <a:pt x="2261" y="21498"/>
                    <a:pt x="2947" y="21499"/>
                  </a:cubicBezTo>
                  <a:lnTo>
                    <a:pt x="18652" y="21499"/>
                  </a:lnTo>
                  <a:lnTo>
                    <a:pt x="18669" y="21499"/>
                  </a:lnTo>
                  <a:cubicBezTo>
                    <a:pt x="18706" y="21497"/>
                    <a:pt x="18733" y="21482"/>
                    <a:pt x="18769" y="21479"/>
                  </a:cubicBezTo>
                  <a:lnTo>
                    <a:pt x="18769" y="21595"/>
                  </a:lnTo>
                  <a:cubicBezTo>
                    <a:pt x="19667" y="21596"/>
                    <a:pt x="20386" y="21335"/>
                    <a:pt x="20879" y="20768"/>
                  </a:cubicBezTo>
                  <a:cubicBezTo>
                    <a:pt x="21372" y="20201"/>
                    <a:pt x="21600" y="19376"/>
                    <a:pt x="21599" y="18345"/>
                  </a:cubicBezTo>
                  <a:lnTo>
                    <a:pt x="21599" y="6942"/>
                  </a:lnTo>
                  <a:cubicBezTo>
                    <a:pt x="21600" y="6294"/>
                    <a:pt x="21469" y="5762"/>
                    <a:pt x="21281" y="5288"/>
                  </a:cubicBezTo>
                  <a:cubicBezTo>
                    <a:pt x="21165" y="4871"/>
                    <a:pt x="20991" y="4514"/>
                    <a:pt x="20745" y="4211"/>
                  </a:cubicBezTo>
                  <a:cubicBezTo>
                    <a:pt x="20252" y="3605"/>
                    <a:pt x="19516" y="3314"/>
                    <a:pt x="18652" y="3288"/>
                  </a:cubicBezTo>
                  <a:lnTo>
                    <a:pt x="16090" y="3288"/>
                  </a:lnTo>
                  <a:cubicBezTo>
                    <a:pt x="16068" y="2424"/>
                    <a:pt x="15782" y="1625"/>
                    <a:pt x="15220" y="1000"/>
                  </a:cubicBezTo>
                  <a:cubicBezTo>
                    <a:pt x="14665" y="357"/>
                    <a:pt x="13942" y="-4"/>
                    <a:pt x="13144" y="0"/>
                  </a:cubicBezTo>
                  <a:lnTo>
                    <a:pt x="8489" y="0"/>
                  </a:lnTo>
                  <a:close/>
                  <a:moveTo>
                    <a:pt x="8489" y="923"/>
                  </a:moveTo>
                  <a:lnTo>
                    <a:pt x="13144" y="923"/>
                  </a:lnTo>
                  <a:cubicBezTo>
                    <a:pt x="13746" y="927"/>
                    <a:pt x="14222" y="1168"/>
                    <a:pt x="14650" y="1654"/>
                  </a:cubicBezTo>
                  <a:cubicBezTo>
                    <a:pt x="15105" y="2167"/>
                    <a:pt x="15299" y="2710"/>
                    <a:pt x="15303" y="3404"/>
                  </a:cubicBezTo>
                  <a:lnTo>
                    <a:pt x="15303" y="3692"/>
                  </a:lnTo>
                  <a:lnTo>
                    <a:pt x="15303" y="3750"/>
                  </a:lnTo>
                  <a:cubicBezTo>
                    <a:pt x="15303" y="3871"/>
                    <a:pt x="15346" y="3991"/>
                    <a:pt x="15421" y="4077"/>
                  </a:cubicBezTo>
                  <a:cubicBezTo>
                    <a:pt x="15495" y="4163"/>
                    <a:pt x="15600" y="4211"/>
                    <a:pt x="15705" y="4211"/>
                  </a:cubicBezTo>
                  <a:lnTo>
                    <a:pt x="18652" y="4211"/>
                  </a:lnTo>
                  <a:cubicBezTo>
                    <a:pt x="18692" y="4213"/>
                    <a:pt x="18714" y="4228"/>
                    <a:pt x="18753" y="4231"/>
                  </a:cubicBezTo>
                  <a:lnTo>
                    <a:pt x="18753" y="4308"/>
                  </a:lnTo>
                  <a:cubicBezTo>
                    <a:pt x="19129" y="4321"/>
                    <a:pt x="19458" y="4385"/>
                    <a:pt x="19724" y="4500"/>
                  </a:cubicBezTo>
                  <a:cubicBezTo>
                    <a:pt x="19885" y="4596"/>
                    <a:pt x="20046" y="4708"/>
                    <a:pt x="20159" y="4846"/>
                  </a:cubicBezTo>
                  <a:cubicBezTo>
                    <a:pt x="20468" y="5225"/>
                    <a:pt x="20644" y="5812"/>
                    <a:pt x="20645" y="6692"/>
                  </a:cubicBezTo>
                  <a:lnTo>
                    <a:pt x="20645" y="18095"/>
                  </a:lnTo>
                  <a:cubicBezTo>
                    <a:pt x="20644" y="18976"/>
                    <a:pt x="20467" y="19564"/>
                    <a:pt x="20159" y="19941"/>
                  </a:cubicBezTo>
                  <a:cubicBezTo>
                    <a:pt x="19851" y="20318"/>
                    <a:pt x="19369" y="20542"/>
                    <a:pt x="18635" y="20576"/>
                  </a:cubicBezTo>
                  <a:lnTo>
                    <a:pt x="2947" y="20576"/>
                  </a:lnTo>
                  <a:cubicBezTo>
                    <a:pt x="2157" y="20574"/>
                    <a:pt x="1647" y="20348"/>
                    <a:pt x="1323" y="19980"/>
                  </a:cubicBezTo>
                  <a:cubicBezTo>
                    <a:pt x="1158" y="19793"/>
                    <a:pt x="1028" y="19572"/>
                    <a:pt x="938" y="19268"/>
                  </a:cubicBezTo>
                  <a:cubicBezTo>
                    <a:pt x="849" y="18965"/>
                    <a:pt x="804" y="18598"/>
                    <a:pt x="804" y="18153"/>
                  </a:cubicBezTo>
                  <a:lnTo>
                    <a:pt x="804" y="18095"/>
                  </a:lnTo>
                  <a:lnTo>
                    <a:pt x="804" y="6692"/>
                  </a:lnTo>
                  <a:lnTo>
                    <a:pt x="804" y="6634"/>
                  </a:lnTo>
                  <a:cubicBezTo>
                    <a:pt x="804" y="6189"/>
                    <a:pt x="849" y="5822"/>
                    <a:pt x="938" y="5519"/>
                  </a:cubicBezTo>
                  <a:cubicBezTo>
                    <a:pt x="1074" y="5065"/>
                    <a:pt x="1293" y="4775"/>
                    <a:pt x="1607" y="4558"/>
                  </a:cubicBezTo>
                  <a:cubicBezTo>
                    <a:pt x="1923" y="4342"/>
                    <a:pt x="2357" y="4211"/>
                    <a:pt x="2947" y="4211"/>
                  </a:cubicBezTo>
                  <a:lnTo>
                    <a:pt x="4437" y="4211"/>
                  </a:lnTo>
                  <a:cubicBezTo>
                    <a:pt x="4511" y="4211"/>
                    <a:pt x="4511" y="4098"/>
                    <a:pt x="4571" y="4058"/>
                  </a:cubicBezTo>
                  <a:lnTo>
                    <a:pt x="5643" y="4058"/>
                  </a:lnTo>
                  <a:cubicBezTo>
                    <a:pt x="5697" y="4058"/>
                    <a:pt x="5744" y="4024"/>
                    <a:pt x="5793" y="4000"/>
                  </a:cubicBezTo>
                  <a:cubicBezTo>
                    <a:pt x="5853" y="4040"/>
                    <a:pt x="5853" y="4154"/>
                    <a:pt x="5927" y="4154"/>
                  </a:cubicBezTo>
                  <a:cubicBezTo>
                    <a:pt x="6149" y="4154"/>
                    <a:pt x="6329" y="3947"/>
                    <a:pt x="6329" y="3692"/>
                  </a:cubicBezTo>
                  <a:lnTo>
                    <a:pt x="6329" y="3404"/>
                  </a:lnTo>
                  <a:lnTo>
                    <a:pt x="6329" y="3346"/>
                  </a:lnTo>
                  <a:cubicBezTo>
                    <a:pt x="6332" y="2686"/>
                    <a:pt x="6535" y="2129"/>
                    <a:pt x="6948" y="1635"/>
                  </a:cubicBezTo>
                  <a:cubicBezTo>
                    <a:pt x="7407" y="1152"/>
                    <a:pt x="7895" y="927"/>
                    <a:pt x="8489" y="923"/>
                  </a:cubicBezTo>
                  <a:close/>
                  <a:moveTo>
                    <a:pt x="10917" y="6154"/>
                  </a:moveTo>
                  <a:cubicBezTo>
                    <a:pt x="9404" y="6149"/>
                    <a:pt x="8064" y="6792"/>
                    <a:pt x="6999" y="8038"/>
                  </a:cubicBezTo>
                  <a:cubicBezTo>
                    <a:pt x="5913" y="9261"/>
                    <a:pt x="5354" y="10801"/>
                    <a:pt x="5358" y="12538"/>
                  </a:cubicBezTo>
                  <a:cubicBezTo>
                    <a:pt x="5354" y="14274"/>
                    <a:pt x="5915" y="15798"/>
                    <a:pt x="6999" y="17018"/>
                  </a:cubicBezTo>
                  <a:cubicBezTo>
                    <a:pt x="8062" y="18243"/>
                    <a:pt x="9407" y="18888"/>
                    <a:pt x="10917" y="18903"/>
                  </a:cubicBezTo>
                  <a:cubicBezTo>
                    <a:pt x="12427" y="18889"/>
                    <a:pt x="13756" y="18244"/>
                    <a:pt x="14818" y="17018"/>
                  </a:cubicBezTo>
                  <a:cubicBezTo>
                    <a:pt x="15886" y="15798"/>
                    <a:pt x="16447" y="14271"/>
                    <a:pt x="16459" y="12538"/>
                  </a:cubicBezTo>
                  <a:cubicBezTo>
                    <a:pt x="16446" y="10804"/>
                    <a:pt x="15887" y="9261"/>
                    <a:pt x="14818" y="8038"/>
                  </a:cubicBezTo>
                  <a:cubicBezTo>
                    <a:pt x="13758" y="6795"/>
                    <a:pt x="12429" y="6149"/>
                    <a:pt x="10917" y="6154"/>
                  </a:cubicBezTo>
                  <a:close/>
                  <a:moveTo>
                    <a:pt x="10917" y="7077"/>
                  </a:moveTo>
                  <a:cubicBezTo>
                    <a:pt x="12237" y="7081"/>
                    <a:pt x="13314" y="7609"/>
                    <a:pt x="14249" y="8692"/>
                  </a:cubicBezTo>
                  <a:cubicBezTo>
                    <a:pt x="15179" y="9766"/>
                    <a:pt x="15638" y="11019"/>
                    <a:pt x="15655" y="12538"/>
                  </a:cubicBezTo>
                  <a:cubicBezTo>
                    <a:pt x="15638" y="14056"/>
                    <a:pt x="15178" y="15291"/>
                    <a:pt x="14249" y="16364"/>
                  </a:cubicBezTo>
                  <a:cubicBezTo>
                    <a:pt x="13314" y="17432"/>
                    <a:pt x="12239" y="17960"/>
                    <a:pt x="10917" y="17980"/>
                  </a:cubicBezTo>
                  <a:cubicBezTo>
                    <a:pt x="9594" y="17960"/>
                    <a:pt x="8501" y="17430"/>
                    <a:pt x="7568" y="16364"/>
                  </a:cubicBezTo>
                  <a:cubicBezTo>
                    <a:pt x="6623" y="15289"/>
                    <a:pt x="6166" y="14053"/>
                    <a:pt x="6162" y="12538"/>
                  </a:cubicBezTo>
                  <a:cubicBezTo>
                    <a:pt x="6165" y="11021"/>
                    <a:pt x="6626" y="9763"/>
                    <a:pt x="7568" y="8692"/>
                  </a:cubicBezTo>
                  <a:cubicBezTo>
                    <a:pt x="8506" y="7605"/>
                    <a:pt x="9596" y="7081"/>
                    <a:pt x="10917" y="7077"/>
                  </a:cubicBezTo>
                  <a:close/>
                  <a:moveTo>
                    <a:pt x="10866" y="8615"/>
                  </a:moveTo>
                  <a:cubicBezTo>
                    <a:pt x="10017" y="8612"/>
                    <a:pt x="9244" y="8955"/>
                    <a:pt x="8623" y="9615"/>
                  </a:cubicBezTo>
                  <a:lnTo>
                    <a:pt x="8606" y="9615"/>
                  </a:lnTo>
                  <a:lnTo>
                    <a:pt x="8489" y="9750"/>
                  </a:lnTo>
                  <a:cubicBezTo>
                    <a:pt x="7836" y="10495"/>
                    <a:pt x="7497" y="11451"/>
                    <a:pt x="7501" y="12499"/>
                  </a:cubicBezTo>
                  <a:cubicBezTo>
                    <a:pt x="7496" y="13548"/>
                    <a:pt x="7839" y="14491"/>
                    <a:pt x="8489" y="15230"/>
                  </a:cubicBezTo>
                  <a:cubicBezTo>
                    <a:pt x="9136" y="15979"/>
                    <a:pt x="9959" y="16350"/>
                    <a:pt x="10866" y="16364"/>
                  </a:cubicBezTo>
                  <a:lnTo>
                    <a:pt x="10883" y="16364"/>
                  </a:lnTo>
                  <a:cubicBezTo>
                    <a:pt x="11727" y="16348"/>
                    <a:pt x="12506" y="16024"/>
                    <a:pt x="13127" y="15384"/>
                  </a:cubicBezTo>
                  <a:lnTo>
                    <a:pt x="13127" y="15364"/>
                  </a:lnTo>
                  <a:lnTo>
                    <a:pt x="13261" y="15230"/>
                  </a:lnTo>
                  <a:cubicBezTo>
                    <a:pt x="13912" y="14490"/>
                    <a:pt x="14237" y="13547"/>
                    <a:pt x="14232" y="12499"/>
                  </a:cubicBezTo>
                  <a:cubicBezTo>
                    <a:pt x="14236" y="11451"/>
                    <a:pt x="13913" y="10513"/>
                    <a:pt x="13261" y="9769"/>
                  </a:cubicBezTo>
                  <a:cubicBezTo>
                    <a:pt x="12617" y="9024"/>
                    <a:pt x="11785" y="8611"/>
                    <a:pt x="10866" y="8615"/>
                  </a:cubicBezTo>
                  <a:close/>
                  <a:moveTo>
                    <a:pt x="10866" y="9538"/>
                  </a:moveTo>
                  <a:cubicBezTo>
                    <a:pt x="11588" y="9542"/>
                    <a:pt x="12172" y="9815"/>
                    <a:pt x="12691" y="10403"/>
                  </a:cubicBezTo>
                  <a:cubicBezTo>
                    <a:pt x="13201" y="10996"/>
                    <a:pt x="13424" y="11663"/>
                    <a:pt x="13428" y="12499"/>
                  </a:cubicBezTo>
                  <a:cubicBezTo>
                    <a:pt x="13423" y="13335"/>
                    <a:pt x="13204" y="13980"/>
                    <a:pt x="12691" y="14576"/>
                  </a:cubicBezTo>
                  <a:lnTo>
                    <a:pt x="12574" y="14711"/>
                  </a:lnTo>
                  <a:cubicBezTo>
                    <a:pt x="12101" y="15185"/>
                    <a:pt x="11543" y="15420"/>
                    <a:pt x="10883" y="15441"/>
                  </a:cubicBezTo>
                  <a:cubicBezTo>
                    <a:pt x="10151" y="15422"/>
                    <a:pt x="9574" y="15162"/>
                    <a:pt x="9058" y="14576"/>
                  </a:cubicBezTo>
                  <a:cubicBezTo>
                    <a:pt x="8546" y="13980"/>
                    <a:pt x="8309" y="13334"/>
                    <a:pt x="8305" y="12499"/>
                  </a:cubicBezTo>
                  <a:cubicBezTo>
                    <a:pt x="8309" y="11663"/>
                    <a:pt x="8549" y="10996"/>
                    <a:pt x="9058" y="10403"/>
                  </a:cubicBezTo>
                  <a:lnTo>
                    <a:pt x="9175" y="10269"/>
                  </a:lnTo>
                  <a:cubicBezTo>
                    <a:pt x="9654" y="9777"/>
                    <a:pt x="10204" y="9541"/>
                    <a:pt x="10866" y="953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85060E7-F5C1-4561-ACAB-E57076B25B68}"/>
              </a:ext>
            </a:extLst>
          </p:cNvPr>
          <p:cNvGrpSpPr/>
          <p:nvPr/>
        </p:nvGrpSpPr>
        <p:grpSpPr>
          <a:xfrm>
            <a:off x="1671681" y="3252516"/>
            <a:ext cx="789899" cy="912097"/>
            <a:chOff x="3342276" y="3286458"/>
            <a:chExt cx="1171412" cy="1352630"/>
          </a:xfrm>
        </p:grpSpPr>
        <p:sp>
          <p:nvSpPr>
            <p:cNvPr id="14" name="Shape 1594">
              <a:extLst>
                <a:ext uri="{FF2B5EF4-FFF2-40B4-BE49-F238E27FC236}">
                  <a16:creationId xmlns:a16="http://schemas.microsoft.com/office/drawing/2014/main" id="{1D3F8255-DBF8-431E-9E0F-5E4EA57945DF}"/>
                </a:ext>
              </a:extLst>
            </p:cNvPr>
            <p:cNvSpPr/>
            <p:nvPr/>
          </p:nvSpPr>
          <p:spPr>
            <a:xfrm flipH="1">
              <a:off x="3342276" y="3286458"/>
              <a:ext cx="1171412" cy="135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2"/>
            </a:solidFill>
            <a:ln w="25400">
              <a:noFill/>
            </a:ln>
          </p:spPr>
          <p:txBody>
            <a:bodyPr lIns="35719" tIns="35719" rIns="35719" bIns="35719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0" name="Shape 1604">
              <a:extLst>
                <a:ext uri="{FF2B5EF4-FFF2-40B4-BE49-F238E27FC236}">
                  <a16:creationId xmlns:a16="http://schemas.microsoft.com/office/drawing/2014/main" id="{03A675CD-ACEB-42A1-B757-483033A313FD}"/>
                </a:ext>
              </a:extLst>
            </p:cNvPr>
            <p:cNvSpPr/>
            <p:nvPr/>
          </p:nvSpPr>
          <p:spPr>
            <a:xfrm>
              <a:off x="3734783" y="3777511"/>
              <a:ext cx="386398" cy="370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7" h="21587" extrusionOk="0">
                  <a:moveTo>
                    <a:pt x="12025" y="0"/>
                  </a:moveTo>
                  <a:cubicBezTo>
                    <a:pt x="11590" y="-5"/>
                    <a:pt x="11171" y="174"/>
                    <a:pt x="10874" y="512"/>
                  </a:cubicBezTo>
                  <a:cubicBezTo>
                    <a:pt x="10568" y="822"/>
                    <a:pt x="10396" y="1239"/>
                    <a:pt x="10402" y="1692"/>
                  </a:cubicBezTo>
                  <a:lnTo>
                    <a:pt x="9835" y="4939"/>
                  </a:lnTo>
                  <a:cubicBezTo>
                    <a:pt x="9372" y="6379"/>
                    <a:pt x="8782" y="7571"/>
                    <a:pt x="8099" y="8501"/>
                  </a:cubicBezTo>
                  <a:cubicBezTo>
                    <a:pt x="7533" y="9272"/>
                    <a:pt x="6883" y="9816"/>
                    <a:pt x="6173" y="10253"/>
                  </a:cubicBezTo>
                  <a:cubicBezTo>
                    <a:pt x="6127" y="10090"/>
                    <a:pt x="6120" y="9911"/>
                    <a:pt x="6003" y="9780"/>
                  </a:cubicBezTo>
                  <a:cubicBezTo>
                    <a:pt x="5894" y="9659"/>
                    <a:pt x="5753" y="9579"/>
                    <a:pt x="5607" y="9524"/>
                  </a:cubicBezTo>
                  <a:cubicBezTo>
                    <a:pt x="5460" y="9470"/>
                    <a:pt x="5309" y="9446"/>
                    <a:pt x="5154" y="9446"/>
                  </a:cubicBezTo>
                  <a:lnTo>
                    <a:pt x="5116" y="9446"/>
                  </a:lnTo>
                  <a:lnTo>
                    <a:pt x="1227" y="9446"/>
                  </a:lnTo>
                  <a:lnTo>
                    <a:pt x="1170" y="9446"/>
                  </a:lnTo>
                  <a:cubicBezTo>
                    <a:pt x="1012" y="9446"/>
                    <a:pt x="846" y="9470"/>
                    <a:pt x="698" y="9524"/>
                  </a:cubicBezTo>
                  <a:cubicBezTo>
                    <a:pt x="476" y="9602"/>
                    <a:pt x="286" y="9761"/>
                    <a:pt x="170" y="9977"/>
                  </a:cubicBezTo>
                  <a:cubicBezTo>
                    <a:pt x="51" y="10194"/>
                    <a:pt x="0" y="10438"/>
                    <a:pt x="0" y="10685"/>
                  </a:cubicBezTo>
                  <a:lnTo>
                    <a:pt x="0" y="20013"/>
                  </a:lnTo>
                  <a:cubicBezTo>
                    <a:pt x="-2" y="20343"/>
                    <a:pt x="82" y="20674"/>
                    <a:pt x="321" y="20918"/>
                  </a:cubicBezTo>
                  <a:cubicBezTo>
                    <a:pt x="559" y="21162"/>
                    <a:pt x="886" y="21254"/>
                    <a:pt x="1208" y="21253"/>
                  </a:cubicBezTo>
                  <a:lnTo>
                    <a:pt x="5116" y="21253"/>
                  </a:lnTo>
                  <a:cubicBezTo>
                    <a:pt x="5433" y="21255"/>
                    <a:pt x="5751" y="21162"/>
                    <a:pt x="5984" y="20918"/>
                  </a:cubicBezTo>
                  <a:cubicBezTo>
                    <a:pt x="6030" y="20871"/>
                    <a:pt x="6006" y="20794"/>
                    <a:pt x="6041" y="20741"/>
                  </a:cubicBezTo>
                  <a:cubicBezTo>
                    <a:pt x="6759" y="21194"/>
                    <a:pt x="7567" y="21495"/>
                    <a:pt x="8514" y="21587"/>
                  </a:cubicBezTo>
                  <a:lnTo>
                    <a:pt x="8571" y="21587"/>
                  </a:lnTo>
                  <a:lnTo>
                    <a:pt x="17972" y="21587"/>
                  </a:lnTo>
                  <a:cubicBezTo>
                    <a:pt x="18465" y="21594"/>
                    <a:pt x="18944" y="21390"/>
                    <a:pt x="19294" y="21017"/>
                  </a:cubicBezTo>
                  <a:lnTo>
                    <a:pt x="19388" y="20898"/>
                  </a:lnTo>
                  <a:lnTo>
                    <a:pt x="19426" y="20859"/>
                  </a:lnTo>
                  <a:cubicBezTo>
                    <a:pt x="19693" y="20512"/>
                    <a:pt x="19822" y="20108"/>
                    <a:pt x="19841" y="19678"/>
                  </a:cubicBezTo>
                  <a:lnTo>
                    <a:pt x="19841" y="19639"/>
                  </a:lnTo>
                  <a:cubicBezTo>
                    <a:pt x="19848" y="19125"/>
                    <a:pt x="19651" y="18646"/>
                    <a:pt x="19294" y="18281"/>
                  </a:cubicBezTo>
                  <a:cubicBezTo>
                    <a:pt x="19270" y="18257"/>
                    <a:pt x="19259" y="18245"/>
                    <a:pt x="19237" y="18222"/>
                  </a:cubicBezTo>
                  <a:cubicBezTo>
                    <a:pt x="19469" y="18131"/>
                    <a:pt x="19736" y="18126"/>
                    <a:pt x="19917" y="17947"/>
                  </a:cubicBezTo>
                  <a:lnTo>
                    <a:pt x="19954" y="17907"/>
                  </a:lnTo>
                  <a:lnTo>
                    <a:pt x="20030" y="17809"/>
                  </a:lnTo>
                  <a:cubicBezTo>
                    <a:pt x="20323" y="17458"/>
                    <a:pt x="20465" y="17017"/>
                    <a:pt x="20483" y="16589"/>
                  </a:cubicBezTo>
                  <a:lnTo>
                    <a:pt x="20483" y="16550"/>
                  </a:lnTo>
                  <a:cubicBezTo>
                    <a:pt x="20470" y="16132"/>
                    <a:pt x="20264" y="15770"/>
                    <a:pt x="20011" y="15448"/>
                  </a:cubicBezTo>
                  <a:cubicBezTo>
                    <a:pt x="20228" y="15352"/>
                    <a:pt x="20486" y="15351"/>
                    <a:pt x="20653" y="15172"/>
                  </a:cubicBezTo>
                  <a:lnTo>
                    <a:pt x="20672" y="15152"/>
                  </a:lnTo>
                  <a:lnTo>
                    <a:pt x="20691" y="15133"/>
                  </a:lnTo>
                  <a:cubicBezTo>
                    <a:pt x="21002" y="14770"/>
                    <a:pt x="21184" y="14305"/>
                    <a:pt x="21181" y="13814"/>
                  </a:cubicBezTo>
                  <a:cubicBezTo>
                    <a:pt x="21187" y="13301"/>
                    <a:pt x="20999" y="12830"/>
                    <a:pt x="20653" y="12476"/>
                  </a:cubicBezTo>
                  <a:cubicBezTo>
                    <a:pt x="20642" y="12465"/>
                    <a:pt x="20626" y="12467"/>
                    <a:pt x="20615" y="12457"/>
                  </a:cubicBezTo>
                  <a:cubicBezTo>
                    <a:pt x="20770" y="12374"/>
                    <a:pt x="20960" y="12394"/>
                    <a:pt x="21087" y="12260"/>
                  </a:cubicBezTo>
                  <a:cubicBezTo>
                    <a:pt x="21416" y="11898"/>
                    <a:pt x="21579" y="11439"/>
                    <a:pt x="21597" y="10981"/>
                  </a:cubicBezTo>
                  <a:lnTo>
                    <a:pt x="21597" y="10863"/>
                  </a:lnTo>
                  <a:cubicBezTo>
                    <a:pt x="21594" y="10840"/>
                    <a:pt x="21598" y="10741"/>
                    <a:pt x="21597" y="10587"/>
                  </a:cubicBezTo>
                  <a:cubicBezTo>
                    <a:pt x="21596" y="10431"/>
                    <a:pt x="21578" y="10219"/>
                    <a:pt x="21578" y="9957"/>
                  </a:cubicBezTo>
                  <a:lnTo>
                    <a:pt x="21578" y="9879"/>
                  </a:lnTo>
                  <a:cubicBezTo>
                    <a:pt x="21517" y="9502"/>
                    <a:pt x="21354" y="9130"/>
                    <a:pt x="21087" y="8855"/>
                  </a:cubicBezTo>
                  <a:cubicBezTo>
                    <a:pt x="20908" y="8669"/>
                    <a:pt x="20675" y="8540"/>
                    <a:pt x="20426" y="8462"/>
                  </a:cubicBezTo>
                  <a:cubicBezTo>
                    <a:pt x="20177" y="8383"/>
                    <a:pt x="19898" y="8364"/>
                    <a:pt x="19596" y="8363"/>
                  </a:cubicBezTo>
                  <a:lnTo>
                    <a:pt x="13743" y="8363"/>
                  </a:lnTo>
                  <a:cubicBezTo>
                    <a:pt x="13966" y="7952"/>
                    <a:pt x="14141" y="7497"/>
                    <a:pt x="14196" y="7006"/>
                  </a:cubicBezTo>
                  <a:cubicBezTo>
                    <a:pt x="14208" y="6878"/>
                    <a:pt x="14209" y="6638"/>
                    <a:pt x="14215" y="6238"/>
                  </a:cubicBezTo>
                  <a:cubicBezTo>
                    <a:pt x="14222" y="5843"/>
                    <a:pt x="14234" y="5299"/>
                    <a:pt x="14234" y="4605"/>
                  </a:cubicBezTo>
                  <a:lnTo>
                    <a:pt x="14215" y="4546"/>
                  </a:lnTo>
                  <a:lnTo>
                    <a:pt x="13781" y="1456"/>
                  </a:lnTo>
                  <a:lnTo>
                    <a:pt x="13781" y="1437"/>
                  </a:lnTo>
                  <a:cubicBezTo>
                    <a:pt x="13715" y="1087"/>
                    <a:pt x="13552" y="765"/>
                    <a:pt x="13309" y="512"/>
                  </a:cubicBezTo>
                  <a:cubicBezTo>
                    <a:pt x="13010" y="193"/>
                    <a:pt x="12594" y="-6"/>
                    <a:pt x="12158" y="0"/>
                  </a:cubicBezTo>
                  <a:lnTo>
                    <a:pt x="12120" y="0"/>
                  </a:lnTo>
                  <a:lnTo>
                    <a:pt x="12025" y="0"/>
                  </a:lnTo>
                  <a:close/>
                  <a:moveTo>
                    <a:pt x="12025" y="945"/>
                  </a:moveTo>
                  <a:lnTo>
                    <a:pt x="12063" y="945"/>
                  </a:lnTo>
                  <a:lnTo>
                    <a:pt x="12120" y="945"/>
                  </a:lnTo>
                  <a:lnTo>
                    <a:pt x="12158" y="945"/>
                  </a:lnTo>
                  <a:cubicBezTo>
                    <a:pt x="12368" y="951"/>
                    <a:pt x="12491" y="1007"/>
                    <a:pt x="12667" y="1181"/>
                  </a:cubicBezTo>
                  <a:cubicBezTo>
                    <a:pt x="12788" y="1308"/>
                    <a:pt x="12857" y="1427"/>
                    <a:pt x="12894" y="1594"/>
                  </a:cubicBezTo>
                  <a:lnTo>
                    <a:pt x="13328" y="4684"/>
                  </a:lnTo>
                  <a:cubicBezTo>
                    <a:pt x="13328" y="5326"/>
                    <a:pt x="13315" y="5849"/>
                    <a:pt x="13309" y="6218"/>
                  </a:cubicBezTo>
                  <a:cubicBezTo>
                    <a:pt x="13303" y="6603"/>
                    <a:pt x="13296" y="6859"/>
                    <a:pt x="13290" y="6907"/>
                  </a:cubicBezTo>
                  <a:cubicBezTo>
                    <a:pt x="13215" y="7542"/>
                    <a:pt x="12955" y="8061"/>
                    <a:pt x="12535" y="8501"/>
                  </a:cubicBezTo>
                  <a:cubicBezTo>
                    <a:pt x="12405" y="8636"/>
                    <a:pt x="12371" y="8836"/>
                    <a:pt x="12441" y="9013"/>
                  </a:cubicBezTo>
                  <a:cubicBezTo>
                    <a:pt x="12510" y="9189"/>
                    <a:pt x="12673" y="9308"/>
                    <a:pt x="12856" y="9308"/>
                  </a:cubicBezTo>
                  <a:lnTo>
                    <a:pt x="19596" y="9308"/>
                  </a:lnTo>
                  <a:cubicBezTo>
                    <a:pt x="19832" y="9307"/>
                    <a:pt x="20025" y="9323"/>
                    <a:pt x="20162" y="9367"/>
                  </a:cubicBezTo>
                  <a:cubicBezTo>
                    <a:pt x="20300" y="9411"/>
                    <a:pt x="20389" y="9466"/>
                    <a:pt x="20445" y="9524"/>
                  </a:cubicBezTo>
                  <a:cubicBezTo>
                    <a:pt x="20572" y="9660"/>
                    <a:pt x="20631" y="9806"/>
                    <a:pt x="20672" y="9997"/>
                  </a:cubicBezTo>
                  <a:cubicBezTo>
                    <a:pt x="20672" y="10271"/>
                    <a:pt x="20688" y="10484"/>
                    <a:pt x="20691" y="10646"/>
                  </a:cubicBezTo>
                  <a:cubicBezTo>
                    <a:pt x="20692" y="10732"/>
                    <a:pt x="20688" y="10802"/>
                    <a:pt x="20691" y="10863"/>
                  </a:cubicBezTo>
                  <a:cubicBezTo>
                    <a:pt x="20692" y="10882"/>
                    <a:pt x="20690" y="10905"/>
                    <a:pt x="20691" y="10922"/>
                  </a:cubicBezTo>
                  <a:cubicBezTo>
                    <a:pt x="20676" y="11190"/>
                    <a:pt x="20607" y="11398"/>
                    <a:pt x="20445" y="11591"/>
                  </a:cubicBezTo>
                  <a:cubicBezTo>
                    <a:pt x="20441" y="11595"/>
                    <a:pt x="20431" y="11586"/>
                    <a:pt x="20426" y="11591"/>
                  </a:cubicBezTo>
                  <a:cubicBezTo>
                    <a:pt x="20422" y="11596"/>
                    <a:pt x="20431" y="11605"/>
                    <a:pt x="20426" y="11610"/>
                  </a:cubicBezTo>
                  <a:cubicBezTo>
                    <a:pt x="20265" y="11767"/>
                    <a:pt x="20086" y="11844"/>
                    <a:pt x="19841" y="11846"/>
                  </a:cubicBezTo>
                  <a:lnTo>
                    <a:pt x="19803" y="11846"/>
                  </a:lnTo>
                  <a:lnTo>
                    <a:pt x="19577" y="11866"/>
                  </a:lnTo>
                  <a:cubicBezTo>
                    <a:pt x="19340" y="11883"/>
                    <a:pt x="19143" y="12091"/>
                    <a:pt x="19143" y="12338"/>
                  </a:cubicBezTo>
                  <a:lnTo>
                    <a:pt x="19143" y="12397"/>
                  </a:lnTo>
                  <a:cubicBezTo>
                    <a:pt x="19143" y="12624"/>
                    <a:pt x="19307" y="12828"/>
                    <a:pt x="19520" y="12870"/>
                  </a:cubicBezTo>
                  <a:cubicBezTo>
                    <a:pt x="19711" y="12910"/>
                    <a:pt x="19848" y="12979"/>
                    <a:pt x="20011" y="13145"/>
                  </a:cubicBezTo>
                  <a:cubicBezTo>
                    <a:pt x="20203" y="13352"/>
                    <a:pt x="20270" y="13522"/>
                    <a:pt x="20275" y="13814"/>
                  </a:cubicBezTo>
                  <a:cubicBezTo>
                    <a:pt x="20273" y="14059"/>
                    <a:pt x="20205" y="14269"/>
                    <a:pt x="20011" y="14503"/>
                  </a:cubicBezTo>
                  <a:cubicBezTo>
                    <a:pt x="19812" y="14703"/>
                    <a:pt x="19632" y="14773"/>
                    <a:pt x="19350" y="14779"/>
                  </a:cubicBezTo>
                  <a:lnTo>
                    <a:pt x="19350" y="14798"/>
                  </a:lnTo>
                  <a:lnTo>
                    <a:pt x="19180" y="14779"/>
                  </a:lnTo>
                  <a:cubicBezTo>
                    <a:pt x="18957" y="14759"/>
                    <a:pt x="18760" y="14905"/>
                    <a:pt x="18708" y="15133"/>
                  </a:cubicBezTo>
                  <a:cubicBezTo>
                    <a:pt x="18657" y="15360"/>
                    <a:pt x="18764" y="15597"/>
                    <a:pt x="18973" y="15684"/>
                  </a:cubicBezTo>
                  <a:cubicBezTo>
                    <a:pt x="19082" y="15730"/>
                    <a:pt x="19167" y="15778"/>
                    <a:pt x="19256" y="15881"/>
                  </a:cubicBezTo>
                  <a:lnTo>
                    <a:pt x="19294" y="15920"/>
                  </a:lnTo>
                  <a:cubicBezTo>
                    <a:pt x="19470" y="16098"/>
                    <a:pt x="19557" y="16275"/>
                    <a:pt x="19577" y="16569"/>
                  </a:cubicBezTo>
                  <a:cubicBezTo>
                    <a:pt x="19560" y="16830"/>
                    <a:pt x="19490" y="17028"/>
                    <a:pt x="19350" y="17199"/>
                  </a:cubicBezTo>
                  <a:lnTo>
                    <a:pt x="19294" y="17258"/>
                  </a:lnTo>
                  <a:cubicBezTo>
                    <a:pt x="19093" y="17449"/>
                    <a:pt x="18910" y="17530"/>
                    <a:pt x="18652" y="17534"/>
                  </a:cubicBezTo>
                  <a:cubicBezTo>
                    <a:pt x="18594" y="17534"/>
                    <a:pt x="18608" y="17631"/>
                    <a:pt x="18557" y="17652"/>
                  </a:cubicBezTo>
                  <a:cubicBezTo>
                    <a:pt x="18544" y="17657"/>
                    <a:pt x="18533" y="17664"/>
                    <a:pt x="18520" y="17671"/>
                  </a:cubicBezTo>
                  <a:cubicBezTo>
                    <a:pt x="18295" y="17621"/>
                    <a:pt x="18044" y="17734"/>
                    <a:pt x="17972" y="17966"/>
                  </a:cubicBezTo>
                  <a:cubicBezTo>
                    <a:pt x="17905" y="18182"/>
                    <a:pt x="18056" y="18369"/>
                    <a:pt x="18236" y="18478"/>
                  </a:cubicBezTo>
                  <a:lnTo>
                    <a:pt x="18199" y="18517"/>
                  </a:lnTo>
                  <a:cubicBezTo>
                    <a:pt x="18205" y="18521"/>
                    <a:pt x="18255" y="18564"/>
                    <a:pt x="18331" y="18635"/>
                  </a:cubicBezTo>
                  <a:cubicBezTo>
                    <a:pt x="18408" y="18707"/>
                    <a:pt x="18526" y="18819"/>
                    <a:pt x="18652" y="18950"/>
                  </a:cubicBezTo>
                  <a:cubicBezTo>
                    <a:pt x="18865" y="19183"/>
                    <a:pt x="18928" y="19346"/>
                    <a:pt x="18935" y="19639"/>
                  </a:cubicBezTo>
                  <a:cubicBezTo>
                    <a:pt x="18918" y="19900"/>
                    <a:pt x="18840" y="20115"/>
                    <a:pt x="18708" y="20288"/>
                  </a:cubicBezTo>
                  <a:lnTo>
                    <a:pt x="18652" y="20348"/>
                  </a:lnTo>
                  <a:cubicBezTo>
                    <a:pt x="18429" y="20569"/>
                    <a:pt x="18252" y="20636"/>
                    <a:pt x="17972" y="20643"/>
                  </a:cubicBezTo>
                  <a:lnTo>
                    <a:pt x="8608" y="20643"/>
                  </a:lnTo>
                  <a:cubicBezTo>
                    <a:pt x="7699" y="20552"/>
                    <a:pt x="6960" y="20265"/>
                    <a:pt x="6343" y="19836"/>
                  </a:cubicBezTo>
                  <a:lnTo>
                    <a:pt x="6343" y="11256"/>
                  </a:lnTo>
                  <a:cubicBezTo>
                    <a:pt x="7280" y="10741"/>
                    <a:pt x="8116" y="10026"/>
                    <a:pt x="8816" y="9072"/>
                  </a:cubicBezTo>
                  <a:cubicBezTo>
                    <a:pt x="9585" y="8023"/>
                    <a:pt x="10212" y="6721"/>
                    <a:pt x="10704" y="5176"/>
                  </a:cubicBezTo>
                  <a:lnTo>
                    <a:pt x="10723" y="5117"/>
                  </a:lnTo>
                  <a:lnTo>
                    <a:pt x="11289" y="1870"/>
                  </a:lnTo>
                  <a:lnTo>
                    <a:pt x="11308" y="1791"/>
                  </a:lnTo>
                  <a:lnTo>
                    <a:pt x="11308" y="1771"/>
                  </a:lnTo>
                  <a:lnTo>
                    <a:pt x="11308" y="1752"/>
                  </a:lnTo>
                  <a:lnTo>
                    <a:pt x="11308" y="1692"/>
                  </a:lnTo>
                  <a:cubicBezTo>
                    <a:pt x="11314" y="1474"/>
                    <a:pt x="11349" y="1363"/>
                    <a:pt x="11516" y="1181"/>
                  </a:cubicBezTo>
                  <a:lnTo>
                    <a:pt x="11535" y="1161"/>
                  </a:lnTo>
                  <a:cubicBezTo>
                    <a:pt x="11679" y="1007"/>
                    <a:pt x="11809" y="950"/>
                    <a:pt x="12025" y="945"/>
                  </a:cubicBezTo>
                  <a:close/>
                  <a:moveTo>
                    <a:pt x="1170" y="10390"/>
                  </a:moveTo>
                  <a:lnTo>
                    <a:pt x="1189" y="10390"/>
                  </a:lnTo>
                  <a:lnTo>
                    <a:pt x="1208" y="10390"/>
                  </a:lnTo>
                  <a:lnTo>
                    <a:pt x="5116" y="10390"/>
                  </a:lnTo>
                  <a:lnTo>
                    <a:pt x="5135" y="10390"/>
                  </a:lnTo>
                  <a:lnTo>
                    <a:pt x="5154" y="10390"/>
                  </a:lnTo>
                  <a:cubicBezTo>
                    <a:pt x="5227" y="10390"/>
                    <a:pt x="5278" y="10400"/>
                    <a:pt x="5305" y="10410"/>
                  </a:cubicBezTo>
                  <a:lnTo>
                    <a:pt x="5361" y="10449"/>
                  </a:lnTo>
                  <a:cubicBezTo>
                    <a:pt x="5377" y="10476"/>
                    <a:pt x="5400" y="10550"/>
                    <a:pt x="5399" y="10685"/>
                  </a:cubicBezTo>
                  <a:cubicBezTo>
                    <a:pt x="5399" y="10794"/>
                    <a:pt x="5529" y="10802"/>
                    <a:pt x="5588" y="10882"/>
                  </a:cubicBezTo>
                  <a:cubicBezTo>
                    <a:pt x="5561" y="10960"/>
                    <a:pt x="5497" y="11015"/>
                    <a:pt x="5512" y="11099"/>
                  </a:cubicBezTo>
                  <a:cubicBezTo>
                    <a:pt x="5502" y="11139"/>
                    <a:pt x="5437" y="11134"/>
                    <a:pt x="5437" y="11177"/>
                  </a:cubicBezTo>
                  <a:lnTo>
                    <a:pt x="5437" y="19678"/>
                  </a:lnTo>
                  <a:cubicBezTo>
                    <a:pt x="5434" y="19699"/>
                    <a:pt x="5399" y="19696"/>
                    <a:pt x="5399" y="19718"/>
                  </a:cubicBezTo>
                  <a:lnTo>
                    <a:pt x="5399" y="20013"/>
                  </a:lnTo>
                  <a:cubicBezTo>
                    <a:pt x="5397" y="20191"/>
                    <a:pt x="5357" y="20234"/>
                    <a:pt x="5342" y="20249"/>
                  </a:cubicBezTo>
                  <a:cubicBezTo>
                    <a:pt x="5328" y="20264"/>
                    <a:pt x="5286" y="20306"/>
                    <a:pt x="5116" y="20308"/>
                  </a:cubicBezTo>
                  <a:lnTo>
                    <a:pt x="1208" y="20308"/>
                  </a:lnTo>
                  <a:cubicBezTo>
                    <a:pt x="1026" y="20307"/>
                    <a:pt x="977" y="20264"/>
                    <a:pt x="963" y="20249"/>
                  </a:cubicBezTo>
                  <a:cubicBezTo>
                    <a:pt x="948" y="20234"/>
                    <a:pt x="908" y="20191"/>
                    <a:pt x="906" y="20013"/>
                  </a:cubicBezTo>
                  <a:lnTo>
                    <a:pt x="906" y="10685"/>
                  </a:lnTo>
                  <a:cubicBezTo>
                    <a:pt x="907" y="10502"/>
                    <a:pt x="952" y="10440"/>
                    <a:pt x="963" y="10430"/>
                  </a:cubicBezTo>
                  <a:lnTo>
                    <a:pt x="1000" y="10410"/>
                  </a:lnTo>
                  <a:cubicBezTo>
                    <a:pt x="1029" y="10400"/>
                    <a:pt x="1092" y="10390"/>
                    <a:pt x="1170" y="10390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A912D99-5BF0-46FE-AD2C-3B9BF0726EA0}"/>
              </a:ext>
            </a:extLst>
          </p:cNvPr>
          <p:cNvGrpSpPr/>
          <p:nvPr/>
        </p:nvGrpSpPr>
        <p:grpSpPr>
          <a:xfrm>
            <a:off x="1679150" y="4745071"/>
            <a:ext cx="789899" cy="912097"/>
            <a:chOff x="2753401" y="4342464"/>
            <a:chExt cx="1171412" cy="1352630"/>
          </a:xfrm>
        </p:grpSpPr>
        <p:sp>
          <p:nvSpPr>
            <p:cNvPr id="15" name="Shape 1595">
              <a:extLst>
                <a:ext uri="{FF2B5EF4-FFF2-40B4-BE49-F238E27FC236}">
                  <a16:creationId xmlns:a16="http://schemas.microsoft.com/office/drawing/2014/main" id="{D4A83DF2-E558-449D-B9D9-E0EC6FAA3C6E}"/>
                </a:ext>
              </a:extLst>
            </p:cNvPr>
            <p:cNvSpPr/>
            <p:nvPr/>
          </p:nvSpPr>
          <p:spPr>
            <a:xfrm flipH="1">
              <a:off x="2753401" y="4342464"/>
              <a:ext cx="1171412" cy="1352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5400"/>
                  </a:lnTo>
                  <a:lnTo>
                    <a:pt x="21600" y="16200"/>
                  </a:lnTo>
                  <a:lnTo>
                    <a:pt x="10800" y="21600"/>
                  </a:lnTo>
                  <a:lnTo>
                    <a:pt x="0" y="162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chemeClr val="accent5"/>
            </a:solidFill>
            <a:ln w="25400">
              <a:noFill/>
            </a:ln>
          </p:spPr>
          <p:txBody>
            <a:bodyPr lIns="35719" tIns="35719" rIns="35719" bIns="35719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1" name="Shape 1605">
              <a:extLst>
                <a:ext uri="{FF2B5EF4-FFF2-40B4-BE49-F238E27FC236}">
                  <a16:creationId xmlns:a16="http://schemas.microsoft.com/office/drawing/2014/main" id="{11D59AEE-A3B6-42F4-A3EE-396245763C0A}"/>
                </a:ext>
              </a:extLst>
            </p:cNvPr>
            <p:cNvSpPr/>
            <p:nvPr/>
          </p:nvSpPr>
          <p:spPr>
            <a:xfrm>
              <a:off x="3185908" y="4841262"/>
              <a:ext cx="306398" cy="355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5" h="21536" extrusionOk="0">
                  <a:moveTo>
                    <a:pt x="10275" y="0"/>
                  </a:moveTo>
                  <a:cubicBezTo>
                    <a:pt x="8517" y="-1"/>
                    <a:pt x="6819" y="413"/>
                    <a:pt x="5197" y="1208"/>
                  </a:cubicBezTo>
                  <a:cubicBezTo>
                    <a:pt x="2728" y="2433"/>
                    <a:pt x="1105" y="4284"/>
                    <a:pt x="380" y="6638"/>
                  </a:cubicBezTo>
                  <a:cubicBezTo>
                    <a:pt x="130" y="7444"/>
                    <a:pt x="0" y="8229"/>
                    <a:pt x="0" y="9014"/>
                  </a:cubicBezTo>
                  <a:cubicBezTo>
                    <a:pt x="-1" y="10521"/>
                    <a:pt x="466" y="11993"/>
                    <a:pt x="1400" y="13378"/>
                  </a:cubicBezTo>
                  <a:cubicBezTo>
                    <a:pt x="2794" y="15509"/>
                    <a:pt x="4934" y="16910"/>
                    <a:pt x="7665" y="17537"/>
                  </a:cubicBezTo>
                  <a:cubicBezTo>
                    <a:pt x="8586" y="17751"/>
                    <a:pt x="9495" y="17865"/>
                    <a:pt x="10393" y="17865"/>
                  </a:cubicBezTo>
                  <a:cubicBezTo>
                    <a:pt x="12155" y="17866"/>
                    <a:pt x="13868" y="17446"/>
                    <a:pt x="15495" y="16636"/>
                  </a:cubicBezTo>
                  <a:cubicBezTo>
                    <a:pt x="15702" y="16527"/>
                    <a:pt x="15893" y="16417"/>
                    <a:pt x="16088" y="16308"/>
                  </a:cubicBezTo>
                  <a:cubicBezTo>
                    <a:pt x="16103" y="16389"/>
                    <a:pt x="16001" y="16465"/>
                    <a:pt x="16064" y="16533"/>
                  </a:cubicBezTo>
                  <a:lnTo>
                    <a:pt x="20502" y="21348"/>
                  </a:lnTo>
                  <a:cubicBezTo>
                    <a:pt x="20697" y="21561"/>
                    <a:pt x="21062" y="21599"/>
                    <a:pt x="21308" y="21430"/>
                  </a:cubicBezTo>
                  <a:cubicBezTo>
                    <a:pt x="21555" y="21261"/>
                    <a:pt x="21599" y="20946"/>
                    <a:pt x="21403" y="20733"/>
                  </a:cubicBezTo>
                  <a:lnTo>
                    <a:pt x="16966" y="15919"/>
                  </a:lnTo>
                  <a:cubicBezTo>
                    <a:pt x="16914" y="15863"/>
                    <a:pt x="16822" y="15929"/>
                    <a:pt x="16753" y="15898"/>
                  </a:cubicBezTo>
                  <a:cubicBezTo>
                    <a:pt x="18510" y="14733"/>
                    <a:pt x="19708" y="13170"/>
                    <a:pt x="20312" y="11247"/>
                  </a:cubicBezTo>
                  <a:cubicBezTo>
                    <a:pt x="20559" y="10450"/>
                    <a:pt x="20691" y="9669"/>
                    <a:pt x="20691" y="8891"/>
                  </a:cubicBezTo>
                  <a:cubicBezTo>
                    <a:pt x="20692" y="7365"/>
                    <a:pt x="20207" y="5871"/>
                    <a:pt x="19268" y="4466"/>
                  </a:cubicBezTo>
                  <a:cubicBezTo>
                    <a:pt x="17875" y="2337"/>
                    <a:pt x="15730" y="954"/>
                    <a:pt x="13003" y="327"/>
                  </a:cubicBezTo>
                  <a:cubicBezTo>
                    <a:pt x="12078" y="113"/>
                    <a:pt x="11176" y="0"/>
                    <a:pt x="10275" y="0"/>
                  </a:cubicBezTo>
                  <a:close/>
                  <a:moveTo>
                    <a:pt x="10275" y="983"/>
                  </a:moveTo>
                  <a:cubicBezTo>
                    <a:pt x="11071" y="983"/>
                    <a:pt x="11882" y="1076"/>
                    <a:pt x="12719" y="1270"/>
                  </a:cubicBezTo>
                  <a:cubicBezTo>
                    <a:pt x="15189" y="1847"/>
                    <a:pt x="17005" y="3041"/>
                    <a:pt x="18271" y="4958"/>
                  </a:cubicBezTo>
                  <a:cubicBezTo>
                    <a:pt x="19124" y="6237"/>
                    <a:pt x="19552" y="7544"/>
                    <a:pt x="19552" y="8891"/>
                  </a:cubicBezTo>
                  <a:cubicBezTo>
                    <a:pt x="19552" y="9578"/>
                    <a:pt x="19443" y="10283"/>
                    <a:pt x="19220" y="11002"/>
                  </a:cubicBezTo>
                  <a:cubicBezTo>
                    <a:pt x="18655" y="12785"/>
                    <a:pt x="17577" y="14172"/>
                    <a:pt x="15946" y="15222"/>
                  </a:cubicBezTo>
                  <a:cubicBezTo>
                    <a:pt x="15625" y="15412"/>
                    <a:pt x="15264" y="15604"/>
                    <a:pt x="14902" y="15796"/>
                  </a:cubicBezTo>
                  <a:cubicBezTo>
                    <a:pt x="13432" y="16521"/>
                    <a:pt x="11937" y="16880"/>
                    <a:pt x="10393" y="16882"/>
                  </a:cubicBezTo>
                  <a:cubicBezTo>
                    <a:pt x="9601" y="16882"/>
                    <a:pt x="8807" y="16788"/>
                    <a:pt x="7973" y="16595"/>
                  </a:cubicBezTo>
                  <a:cubicBezTo>
                    <a:pt x="5505" y="16017"/>
                    <a:pt x="3664" y="14805"/>
                    <a:pt x="2397" y="12887"/>
                  </a:cubicBezTo>
                  <a:cubicBezTo>
                    <a:pt x="1550" y="11628"/>
                    <a:pt x="1140" y="10344"/>
                    <a:pt x="1139" y="9014"/>
                  </a:cubicBezTo>
                  <a:cubicBezTo>
                    <a:pt x="1139" y="8320"/>
                    <a:pt x="1245" y="7615"/>
                    <a:pt x="1472" y="6884"/>
                  </a:cubicBezTo>
                  <a:cubicBezTo>
                    <a:pt x="2140" y="4752"/>
                    <a:pt x="3521" y="3181"/>
                    <a:pt x="5743" y="2069"/>
                  </a:cubicBezTo>
                  <a:cubicBezTo>
                    <a:pt x="7217" y="1348"/>
                    <a:pt x="8724" y="984"/>
                    <a:pt x="10275" y="98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51" tIns="19051" rIns="19051" bIns="19051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defRPr sz="32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9" name="组合 17">
            <a:extLst>
              <a:ext uri="{FF2B5EF4-FFF2-40B4-BE49-F238E27FC236}">
                <a16:creationId xmlns:a16="http://schemas.microsoft.com/office/drawing/2014/main" id="{D45D8C49-0322-4D07-ACC9-96032AC8F3A7}"/>
              </a:ext>
            </a:extLst>
          </p:cNvPr>
          <p:cNvGrpSpPr>
            <a:grpSpLocks/>
          </p:cNvGrpSpPr>
          <p:nvPr/>
        </p:nvGrpSpPr>
        <p:grpSpPr bwMode="auto">
          <a:xfrm>
            <a:off x="2678535" y="1839333"/>
            <a:ext cx="4402203" cy="756130"/>
            <a:chOff x="7376008" y="1542823"/>
            <a:chExt cx="3682371" cy="756395"/>
          </a:xfrm>
        </p:grpSpPr>
        <p:sp>
          <p:nvSpPr>
            <p:cNvPr id="30" name="文本框 6">
              <a:extLst>
                <a:ext uri="{FF2B5EF4-FFF2-40B4-BE49-F238E27FC236}">
                  <a16:creationId xmlns:a16="http://schemas.microsoft.com/office/drawing/2014/main" id="{0FD69C54-B03D-4DE7-B361-C0C372502429}"/>
                </a:ext>
              </a:extLst>
            </p:cNvPr>
            <p:cNvSpPr txBox="1"/>
            <p:nvPr/>
          </p:nvSpPr>
          <p:spPr>
            <a:xfrm>
              <a:off x="7376008" y="1864203"/>
              <a:ext cx="3682371" cy="435015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优点：简单易理解</a:t>
              </a:r>
              <a:endPara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  <a:p>
              <a:pPr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缺点：耗时长</a:t>
              </a:r>
            </a:p>
          </p:txBody>
        </p:sp>
        <p:sp>
          <p:nvSpPr>
            <p:cNvPr id="31" name="文本框 7">
              <a:extLst>
                <a:ext uri="{FF2B5EF4-FFF2-40B4-BE49-F238E27FC236}">
                  <a16:creationId xmlns:a16="http://schemas.microsoft.com/office/drawing/2014/main" id="{C79D21A1-C810-4871-9E48-0DD8FBE1AAFB}"/>
                </a:ext>
              </a:extLst>
            </p:cNvPr>
            <p:cNvSpPr txBox="1"/>
            <p:nvPr/>
          </p:nvSpPr>
          <p:spPr>
            <a:xfrm>
              <a:off x="7376008" y="1542823"/>
              <a:ext cx="1750208" cy="33867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暴力法</a:t>
              </a:r>
            </a:p>
          </p:txBody>
        </p:sp>
      </p:grpSp>
      <p:grpSp>
        <p:nvGrpSpPr>
          <p:cNvPr id="32" name="组合 17">
            <a:extLst>
              <a:ext uri="{FF2B5EF4-FFF2-40B4-BE49-F238E27FC236}">
                <a16:creationId xmlns:a16="http://schemas.microsoft.com/office/drawing/2014/main" id="{0850F0D7-3667-4E93-ABC8-8165B86C7AAB}"/>
              </a:ext>
            </a:extLst>
          </p:cNvPr>
          <p:cNvGrpSpPr>
            <a:grpSpLocks/>
          </p:cNvGrpSpPr>
          <p:nvPr/>
        </p:nvGrpSpPr>
        <p:grpSpPr bwMode="auto">
          <a:xfrm>
            <a:off x="2726253" y="3328868"/>
            <a:ext cx="4128642" cy="936180"/>
            <a:chOff x="7376008" y="1542823"/>
            <a:chExt cx="3682371" cy="936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6">
                  <a:extLst>
                    <a:ext uri="{FF2B5EF4-FFF2-40B4-BE49-F238E27FC236}">
                      <a16:creationId xmlns:a16="http://schemas.microsoft.com/office/drawing/2014/main" id="{19631340-5314-49FA-873F-DC216108EF47}"/>
                    </a:ext>
                  </a:extLst>
                </p:cNvPr>
                <p:cNvSpPr txBox="1"/>
                <p:nvPr/>
              </p:nvSpPr>
              <p:spPr>
                <a:xfrm>
                  <a:off x="7376008" y="1864203"/>
                  <a:ext cx="3682371" cy="6151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>
                  <a:defPPr>
                    <a:defRPr lang="en-US"/>
                  </a:defPPr>
                  <a:lvl1pPr marR="0" lvl="0" indent="0" defTabSz="914400" fontAlgn="auto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kumimoji="0" sz="1000" b="0" i="0" u="none" strike="noStrike" kern="0" cap="none" spc="0" normalizeH="0" baseline="0">
                      <a:ln>
                        <a:noFill/>
                      </a:ln>
                      <a:gradFill>
                        <a:gsLst>
                          <a:gs pos="0">
                            <a:schemeClr val="tx1">
                              <a:lumMod val="50000"/>
                              <a:lumOff val="50000"/>
                            </a:schemeClr>
                          </a:gs>
                          <a:gs pos="100000">
                            <a:schemeClr val="tx1">
                              <a:lumMod val="65000"/>
                              <a:lumOff val="35000"/>
                            </a:schemeClr>
                          </a:gs>
                        </a:gsLst>
                        <a:lin ang="5400000" scaled="1"/>
                      </a:gradFill>
                      <a:effectLst/>
                      <a:uLnTx/>
                      <a:uFillTx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eaLnBrk="1" hangingPunct="1"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FZHei-B01S" panose="02010601030101010101" pitchFamily="2" charset="-122"/>
                    </a:rPr>
                    <a:t>核心思想将大问题分解成小问题，最终时间复杂度主要由合并代价决定。</a:t>
                  </a:r>
                  <a:endParaRPr lang="en-US" altLang="zh-CN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Hei-B01S" panose="02010601030101010101" pitchFamily="2" charset="-122"/>
                  </a:endParaRPr>
                </a:p>
                <a:p>
                  <a:pPr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FZHei-B01S" panose="02010601030101010101" pitchFamily="2" charset="-122"/>
                    </a:rPr>
                    <a:t>关键优化：采用鸽巢原理将比较的复杂度由</a:t>
                  </a:r>
                  <a14:m>
                    <m:oMath xmlns:m="http://schemas.openxmlformats.org/officeDocument/2006/math">
                      <m:r>
                        <a:rPr lang="en-US" altLang="zh-CN" sz="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FZHei-B01S" panose="02010601030101010101" pitchFamily="2" charset="-122"/>
                        </a:rPr>
                        <m:t>𝑂</m:t>
                      </m:r>
                      <m:r>
                        <a:rPr lang="en-US" altLang="zh-CN" sz="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FZHei-B01S" panose="02010601030101010101" pitchFamily="2" charset="-122"/>
                        </a:rPr>
                        <m:t>(</m:t>
                      </m:r>
                      <m:sSup>
                        <m:sSupPr>
                          <m:ctrlPr>
                            <a:rPr lang="en-US" altLang="zh-CN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FZHei-B01S" panose="02010601030101010101" pitchFamily="2" charset="-122"/>
                            </a:rPr>
                          </m:ctrlPr>
                        </m:sSupPr>
                        <m:e>
                          <m:r>
                            <a:rPr lang="en-US" altLang="zh-CN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FZHei-B01S" panose="02010601030101010101" pitchFamily="2" charset="-122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FZHei-B01S" panose="02010601030101010101" pitchFamily="2" charset="-122"/>
                            </a:rPr>
                            <m:t>2</m:t>
                          </m:r>
                        </m:sup>
                      </m:sSup>
                      <m:r>
                        <a:rPr lang="en-US" altLang="zh-CN" sz="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FZHei-B01S" panose="02010601030101010101" pitchFamily="2" charset="-122"/>
                        </a:rPr>
                        <m:t>)</m:t>
                      </m:r>
                    </m:oMath>
                  </a14:m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FZHei-B01S" panose="02010601030101010101" pitchFamily="2" charset="-122"/>
                    </a:rPr>
                    <a:t>优化至</a:t>
                  </a:r>
                  <a14:m>
                    <m:oMath xmlns:m="http://schemas.openxmlformats.org/officeDocument/2006/math">
                      <m:r>
                        <a:rPr lang="en-US" altLang="zh-CN" sz="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FZHei-B01S" panose="02010601030101010101" pitchFamily="2" charset="-122"/>
                        </a:rPr>
                        <m:t>𝑂</m:t>
                      </m:r>
                      <m:d>
                        <m:dPr>
                          <m:ctrlPr>
                            <a:rPr lang="en-US" altLang="zh-CN" sz="9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FZHei-B01S" panose="02010601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sym typeface="FZHei-B01S" panose="02010601030101010101" pitchFamily="2" charset="-122"/>
                            </a:rPr>
                            <m:t>𝑛</m:t>
                          </m:r>
                        </m:e>
                      </m:d>
                      <m:r>
                        <a:rPr lang="zh-CN" altLang="en-US" sz="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sym typeface="FZHei-B01S" panose="02010601030101010101" pitchFamily="2" charset="-122"/>
                        </a:rPr>
                        <m:t>。</m:t>
                      </m:r>
                    </m:oMath>
                  </a14:m>
                  <a:r>
                    <a:rPr lang="zh-CN" altLang="en-US" sz="9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FZHei-B01S" panose="02010601030101010101" pitchFamily="2" charset="-122"/>
                    </a:rPr>
                    <a:t>使用归并排序替代快速排序</a:t>
                  </a:r>
                </a:p>
              </p:txBody>
            </p:sp>
          </mc:Choice>
          <mc:Fallback xmlns="">
            <p:sp>
              <p:nvSpPr>
                <p:cNvPr id="33" name="文本框 6">
                  <a:extLst>
                    <a:ext uri="{FF2B5EF4-FFF2-40B4-BE49-F238E27FC236}">
                      <a16:creationId xmlns:a16="http://schemas.microsoft.com/office/drawing/2014/main" id="{19631340-5314-49FA-873F-DC216108EF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6008" y="1864203"/>
                  <a:ext cx="3682371" cy="615128"/>
                </a:xfrm>
                <a:prstGeom prst="rect">
                  <a:avLst/>
                </a:prstGeom>
                <a:blipFill>
                  <a:blip r:embed="rId3"/>
                  <a:stretch>
                    <a:fillRect b="-29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文本框 7">
              <a:extLst>
                <a:ext uri="{FF2B5EF4-FFF2-40B4-BE49-F238E27FC236}">
                  <a16:creationId xmlns:a16="http://schemas.microsoft.com/office/drawing/2014/main" id="{432368AE-AF74-4326-9482-272541BB8B65}"/>
                </a:ext>
              </a:extLst>
            </p:cNvPr>
            <p:cNvSpPr txBox="1"/>
            <p:nvPr/>
          </p:nvSpPr>
          <p:spPr>
            <a:xfrm>
              <a:off x="7376008" y="1542823"/>
              <a:ext cx="1750208" cy="33867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分治法</a:t>
              </a:r>
            </a:p>
          </p:txBody>
        </p:sp>
      </p:grpSp>
      <p:grpSp>
        <p:nvGrpSpPr>
          <p:cNvPr id="35" name="组合 17">
            <a:extLst>
              <a:ext uri="{FF2B5EF4-FFF2-40B4-BE49-F238E27FC236}">
                <a16:creationId xmlns:a16="http://schemas.microsoft.com/office/drawing/2014/main" id="{5B09A71E-A3D4-45B6-8D9A-559DAE472236}"/>
              </a:ext>
            </a:extLst>
          </p:cNvPr>
          <p:cNvGrpSpPr>
            <a:grpSpLocks/>
          </p:cNvGrpSpPr>
          <p:nvPr/>
        </p:nvGrpSpPr>
        <p:grpSpPr bwMode="auto">
          <a:xfrm>
            <a:off x="2741865" y="4823184"/>
            <a:ext cx="5153627" cy="936180"/>
            <a:chOff x="7376008" y="1542823"/>
            <a:chExt cx="3682371" cy="936508"/>
          </a:xfrm>
        </p:grpSpPr>
        <p:sp>
          <p:nvSpPr>
            <p:cNvPr id="36" name="文本框 6">
              <a:extLst>
                <a:ext uri="{FF2B5EF4-FFF2-40B4-BE49-F238E27FC236}">
                  <a16:creationId xmlns:a16="http://schemas.microsoft.com/office/drawing/2014/main" id="{9F5CAA80-9D69-40C6-A872-0FBB871B2593}"/>
                </a:ext>
              </a:extLst>
            </p:cNvPr>
            <p:cNvSpPr txBox="1"/>
            <p:nvPr/>
          </p:nvSpPr>
          <p:spPr>
            <a:xfrm>
              <a:off x="7411608" y="1864203"/>
              <a:ext cx="3646771" cy="615128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R="0" lvl="0" indent="0" defTabSz="914400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000" b="0" i="0" u="none" strike="noStrike" kern="0" cap="none" spc="0" normalizeH="0" baseline="0">
                  <a:ln>
                    <a:noFill/>
                  </a:ln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defRPr/>
              </a:pP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本次实验两种方法都不复杂，较好理解。主要难度在于图形化输出过程，</a:t>
              </a:r>
              <a:r>
                <a:rPr lang="en-US" altLang="zh-CN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c++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没有自带的画图库，需要添加</a:t>
              </a:r>
              <a:r>
                <a:rPr lang="en-US" altLang="zh-CN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easyx</a:t>
              </a:r>
              <a:r>
                <a:rPr lang="zh-CN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库才能画图，并且该图库只包含点、线、圆等基本操作，制作坐标轴以及连线后清空等操作较为繁琐。</a:t>
              </a:r>
            </a:p>
          </p:txBody>
        </p:sp>
        <p:sp>
          <p:nvSpPr>
            <p:cNvPr id="37" name="文本框 7">
              <a:extLst>
                <a:ext uri="{FF2B5EF4-FFF2-40B4-BE49-F238E27FC236}">
                  <a16:creationId xmlns:a16="http://schemas.microsoft.com/office/drawing/2014/main" id="{F9140487-3D04-4946-86CF-29B4C7C46750}"/>
                </a:ext>
              </a:extLst>
            </p:cNvPr>
            <p:cNvSpPr txBox="1"/>
            <p:nvPr/>
          </p:nvSpPr>
          <p:spPr>
            <a:xfrm>
              <a:off x="7376008" y="1542823"/>
              <a:ext cx="1750208" cy="338673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77">
                <a:defRPr/>
              </a:pPr>
              <a:r>
                <a:rPr lang="zh-CN" altLang="en-US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总结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A835D14-5130-4CD8-A59C-DCDBEF25DF19}"/>
              </a:ext>
            </a:extLst>
          </p:cNvPr>
          <p:cNvGrpSpPr/>
          <p:nvPr/>
        </p:nvGrpSpPr>
        <p:grpSpPr>
          <a:xfrm>
            <a:off x="7985444" y="2754542"/>
            <a:ext cx="2929381" cy="2820141"/>
            <a:chOff x="4204410" y="2237647"/>
            <a:chExt cx="3727081" cy="3588093"/>
          </a:xfrm>
        </p:grpSpPr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ED8AE3AF-F754-409D-85E4-3D63075108B4}"/>
                </a:ext>
              </a:extLst>
            </p:cNvPr>
            <p:cNvCxnSpPr/>
            <p:nvPr/>
          </p:nvCxnSpPr>
          <p:spPr>
            <a:xfrm flipV="1">
              <a:off x="4259847" y="2237647"/>
              <a:ext cx="406286" cy="812572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1608C6B-9385-4CBE-A158-20FD85A2D867}"/>
                </a:ext>
              </a:extLst>
            </p:cNvPr>
            <p:cNvCxnSpPr/>
            <p:nvPr/>
          </p:nvCxnSpPr>
          <p:spPr>
            <a:xfrm>
              <a:off x="4666133" y="2237647"/>
              <a:ext cx="1072365" cy="0"/>
            </a:xfrm>
            <a:prstGeom prst="line">
              <a:avLst/>
            </a:prstGeom>
            <a:ln w="12700">
              <a:solidFill>
                <a:schemeClr val="accent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2BD8519-3B1B-4C83-94BE-D58BD5EA5D93}"/>
                </a:ext>
              </a:extLst>
            </p:cNvPr>
            <p:cNvCxnSpPr>
              <a:cxnSpLocks/>
            </p:cNvCxnSpPr>
            <p:nvPr/>
          </p:nvCxnSpPr>
          <p:spPr>
            <a:xfrm>
              <a:off x="7565045" y="3274062"/>
              <a:ext cx="366446" cy="732891"/>
            </a:xfrm>
            <a:prstGeom prst="line">
              <a:avLst/>
            </a:prstGeom>
            <a:ln w="12700">
              <a:solidFill>
                <a:schemeClr val="accent3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5D81B2D-9C2B-4C2E-B43F-1DF671E50440}"/>
                </a:ext>
              </a:extLst>
            </p:cNvPr>
            <p:cNvCxnSpPr/>
            <p:nvPr/>
          </p:nvCxnSpPr>
          <p:spPr>
            <a:xfrm>
              <a:off x="6365445" y="4997319"/>
              <a:ext cx="1072365" cy="0"/>
            </a:xfrm>
            <a:prstGeom prst="line">
              <a:avLst/>
            </a:prstGeom>
            <a:ln w="12700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EF832238-17A3-48DC-936E-4E856AEF0647}"/>
                </a:ext>
              </a:extLst>
            </p:cNvPr>
            <p:cNvCxnSpPr/>
            <p:nvPr/>
          </p:nvCxnSpPr>
          <p:spPr>
            <a:xfrm flipH="1">
              <a:off x="5959519" y="5013168"/>
              <a:ext cx="406286" cy="812572"/>
            </a:xfrm>
            <a:prstGeom prst="line">
              <a:avLst/>
            </a:prstGeom>
            <a:ln w="12700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EDD64B52-3BAD-4658-9FC2-B5C08EE95B24}"/>
                </a:ext>
              </a:extLst>
            </p:cNvPr>
            <p:cNvCxnSpPr/>
            <p:nvPr/>
          </p:nvCxnSpPr>
          <p:spPr>
            <a:xfrm>
              <a:off x="4204410" y="4991396"/>
              <a:ext cx="406286" cy="812572"/>
            </a:xfrm>
            <a:prstGeom prst="line">
              <a:avLst/>
            </a:prstGeom>
            <a:ln w="12700">
              <a:solidFill>
                <a:schemeClr val="accent2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图片占位符 27">
            <a:extLst>
              <a:ext uri="{FF2B5EF4-FFF2-40B4-BE49-F238E27FC236}">
                <a16:creationId xmlns:a16="http://schemas.microsoft.com/office/drawing/2014/main" id="{DB7C548E-9AEE-4B78-9094-4971F5DE4D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11323" y="2135332"/>
            <a:ext cx="5277623" cy="3396314"/>
          </a:xfrm>
          <a:custGeom>
            <a:avLst/>
            <a:gdLst>
              <a:gd name="connsiteX0" fmla="*/ 1607919 w 5277623"/>
              <a:gd name="connsiteY0" fmla="*/ 2118233 h 3396313"/>
              <a:gd name="connsiteX1" fmla="*/ 2449386 w 5277623"/>
              <a:gd name="connsiteY1" fmla="*/ 2118233 h 3396313"/>
              <a:gd name="connsiteX2" fmla="*/ 2768905 w 5277623"/>
              <a:gd name="connsiteY2" fmla="*/ 2757273 h 3396313"/>
              <a:gd name="connsiteX3" fmla="*/ 2449386 w 5277623"/>
              <a:gd name="connsiteY3" fmla="*/ 3396313 h 3396313"/>
              <a:gd name="connsiteX4" fmla="*/ 1607919 w 5277623"/>
              <a:gd name="connsiteY4" fmla="*/ 3396313 h 3396313"/>
              <a:gd name="connsiteX5" fmla="*/ 1288399 w 5277623"/>
              <a:gd name="connsiteY5" fmla="*/ 2757273 h 3396313"/>
              <a:gd name="connsiteX6" fmla="*/ 4116637 w 5277623"/>
              <a:gd name="connsiteY6" fmla="*/ 2102903 h 3396313"/>
              <a:gd name="connsiteX7" fmla="*/ 4958103 w 5277623"/>
              <a:gd name="connsiteY7" fmla="*/ 2102903 h 3396313"/>
              <a:gd name="connsiteX8" fmla="*/ 5277623 w 5277623"/>
              <a:gd name="connsiteY8" fmla="*/ 2741943 h 3396313"/>
              <a:gd name="connsiteX9" fmla="*/ 4958103 w 5277623"/>
              <a:gd name="connsiteY9" fmla="*/ 3380983 h 3396313"/>
              <a:gd name="connsiteX10" fmla="*/ 4116637 w 5277623"/>
              <a:gd name="connsiteY10" fmla="*/ 3380983 h 3396313"/>
              <a:gd name="connsiteX11" fmla="*/ 3797116 w 5277623"/>
              <a:gd name="connsiteY11" fmla="*/ 2741943 h 3396313"/>
              <a:gd name="connsiteX12" fmla="*/ 2864649 w 5277623"/>
              <a:gd name="connsiteY12" fmla="*/ 1414667 h 3396313"/>
              <a:gd name="connsiteX13" fmla="*/ 3706117 w 5277623"/>
              <a:gd name="connsiteY13" fmla="*/ 1414667 h 3396313"/>
              <a:gd name="connsiteX14" fmla="*/ 4025636 w 5277623"/>
              <a:gd name="connsiteY14" fmla="*/ 2053707 h 3396313"/>
              <a:gd name="connsiteX15" fmla="*/ 3706117 w 5277623"/>
              <a:gd name="connsiteY15" fmla="*/ 2692747 h 3396313"/>
              <a:gd name="connsiteX16" fmla="*/ 2864649 w 5277623"/>
              <a:gd name="connsiteY16" fmla="*/ 2692747 h 3396313"/>
              <a:gd name="connsiteX17" fmla="*/ 2545129 w 5277623"/>
              <a:gd name="connsiteY17" fmla="*/ 2053707 h 3396313"/>
              <a:gd name="connsiteX18" fmla="*/ 319521 w 5277623"/>
              <a:gd name="connsiteY18" fmla="*/ 1414667 h 3396313"/>
              <a:gd name="connsiteX19" fmla="*/ 1160987 w 5277623"/>
              <a:gd name="connsiteY19" fmla="*/ 1414667 h 3396313"/>
              <a:gd name="connsiteX20" fmla="*/ 1480507 w 5277623"/>
              <a:gd name="connsiteY20" fmla="*/ 2053707 h 3396313"/>
              <a:gd name="connsiteX21" fmla="*/ 1160987 w 5277623"/>
              <a:gd name="connsiteY21" fmla="*/ 2692747 h 3396313"/>
              <a:gd name="connsiteX22" fmla="*/ 319521 w 5277623"/>
              <a:gd name="connsiteY22" fmla="*/ 2692747 h 3396313"/>
              <a:gd name="connsiteX23" fmla="*/ 0 w 5277623"/>
              <a:gd name="connsiteY23" fmla="*/ 2053707 h 3396313"/>
              <a:gd name="connsiteX24" fmla="*/ 1600096 w 5277623"/>
              <a:gd name="connsiteY24" fmla="*/ 711118 h 3396313"/>
              <a:gd name="connsiteX25" fmla="*/ 2441563 w 5277623"/>
              <a:gd name="connsiteY25" fmla="*/ 711118 h 3396313"/>
              <a:gd name="connsiteX26" fmla="*/ 2761082 w 5277623"/>
              <a:gd name="connsiteY26" fmla="*/ 1350157 h 3396313"/>
              <a:gd name="connsiteX27" fmla="*/ 2441563 w 5277623"/>
              <a:gd name="connsiteY27" fmla="*/ 1989197 h 3396313"/>
              <a:gd name="connsiteX28" fmla="*/ 1600096 w 5277623"/>
              <a:gd name="connsiteY28" fmla="*/ 1989197 h 3396313"/>
              <a:gd name="connsiteX29" fmla="*/ 1280575 w 5277623"/>
              <a:gd name="connsiteY29" fmla="*/ 1350157 h 3396313"/>
              <a:gd name="connsiteX30" fmla="*/ 2861777 w 5277623"/>
              <a:gd name="connsiteY30" fmla="*/ 0 h 3396313"/>
              <a:gd name="connsiteX31" fmla="*/ 3703245 w 5277623"/>
              <a:gd name="connsiteY31" fmla="*/ 0 h 3396313"/>
              <a:gd name="connsiteX32" fmla="*/ 4022764 w 5277623"/>
              <a:gd name="connsiteY32" fmla="*/ 639040 h 3396313"/>
              <a:gd name="connsiteX33" fmla="*/ 3703245 w 5277623"/>
              <a:gd name="connsiteY33" fmla="*/ 1278080 h 3396313"/>
              <a:gd name="connsiteX34" fmla="*/ 2861777 w 5277623"/>
              <a:gd name="connsiteY34" fmla="*/ 1278080 h 3396313"/>
              <a:gd name="connsiteX35" fmla="*/ 2542257 w 5277623"/>
              <a:gd name="connsiteY35" fmla="*/ 639040 h 339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77623" h="3396313">
                <a:moveTo>
                  <a:pt x="1607919" y="2118233"/>
                </a:moveTo>
                <a:lnTo>
                  <a:pt x="2449386" y="2118233"/>
                </a:lnTo>
                <a:lnTo>
                  <a:pt x="2768905" y="2757273"/>
                </a:lnTo>
                <a:lnTo>
                  <a:pt x="2449386" y="3396313"/>
                </a:lnTo>
                <a:lnTo>
                  <a:pt x="1607919" y="3396313"/>
                </a:lnTo>
                <a:lnTo>
                  <a:pt x="1288399" y="2757273"/>
                </a:lnTo>
                <a:close/>
                <a:moveTo>
                  <a:pt x="4116637" y="2102903"/>
                </a:moveTo>
                <a:lnTo>
                  <a:pt x="4958103" y="2102903"/>
                </a:lnTo>
                <a:lnTo>
                  <a:pt x="5277623" y="2741943"/>
                </a:lnTo>
                <a:lnTo>
                  <a:pt x="4958103" y="3380983"/>
                </a:lnTo>
                <a:lnTo>
                  <a:pt x="4116637" y="3380983"/>
                </a:lnTo>
                <a:lnTo>
                  <a:pt x="3797116" y="2741943"/>
                </a:lnTo>
                <a:close/>
                <a:moveTo>
                  <a:pt x="2864649" y="1414667"/>
                </a:moveTo>
                <a:lnTo>
                  <a:pt x="3706117" y="1414667"/>
                </a:lnTo>
                <a:lnTo>
                  <a:pt x="4025636" y="2053707"/>
                </a:lnTo>
                <a:lnTo>
                  <a:pt x="3706117" y="2692747"/>
                </a:lnTo>
                <a:lnTo>
                  <a:pt x="2864649" y="2692747"/>
                </a:lnTo>
                <a:lnTo>
                  <a:pt x="2545129" y="2053707"/>
                </a:lnTo>
                <a:close/>
                <a:moveTo>
                  <a:pt x="319521" y="1414667"/>
                </a:moveTo>
                <a:lnTo>
                  <a:pt x="1160987" y="1414667"/>
                </a:lnTo>
                <a:lnTo>
                  <a:pt x="1480507" y="2053707"/>
                </a:lnTo>
                <a:lnTo>
                  <a:pt x="1160987" y="2692747"/>
                </a:lnTo>
                <a:lnTo>
                  <a:pt x="319521" y="2692747"/>
                </a:lnTo>
                <a:lnTo>
                  <a:pt x="0" y="2053707"/>
                </a:lnTo>
                <a:close/>
                <a:moveTo>
                  <a:pt x="1600096" y="711118"/>
                </a:moveTo>
                <a:lnTo>
                  <a:pt x="2441563" y="711118"/>
                </a:lnTo>
                <a:lnTo>
                  <a:pt x="2761082" y="1350157"/>
                </a:lnTo>
                <a:lnTo>
                  <a:pt x="2441563" y="1989197"/>
                </a:lnTo>
                <a:lnTo>
                  <a:pt x="1600096" y="1989197"/>
                </a:lnTo>
                <a:lnTo>
                  <a:pt x="1280575" y="1350157"/>
                </a:lnTo>
                <a:close/>
                <a:moveTo>
                  <a:pt x="2861777" y="0"/>
                </a:moveTo>
                <a:lnTo>
                  <a:pt x="3703245" y="0"/>
                </a:lnTo>
                <a:lnTo>
                  <a:pt x="4022764" y="639040"/>
                </a:lnTo>
                <a:lnTo>
                  <a:pt x="3703245" y="1278080"/>
                </a:lnTo>
                <a:lnTo>
                  <a:pt x="2861777" y="1278080"/>
                </a:lnTo>
                <a:lnTo>
                  <a:pt x="2542257" y="639040"/>
                </a:lnTo>
                <a:close/>
              </a:path>
            </a:pathLst>
          </a:custGeom>
        </p:spPr>
      </p:pic>
      <p:grpSp>
        <p:nvGrpSpPr>
          <p:cNvPr id="38" name="组合 37">
            <a:extLst>
              <a:ext uri="{FF2B5EF4-FFF2-40B4-BE49-F238E27FC236}">
                <a16:creationId xmlns:a16="http://schemas.microsoft.com/office/drawing/2014/main" id="{19E358B7-27AA-4AC9-9886-6A3ED293CF65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D6CDCEC1-0E7A-4B33-9F7D-3258D831B424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23A5E5FB-5949-4E92-8F32-8E8262788A1C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实验结论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0FFFB3C-5859-42FB-9D2F-09B85F66FA8A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41E14B1-D771-41A0-8433-EE7EF7DD406A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65A6B093-9E6C-4DD9-81CC-59F0D88C3C57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843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07080" y="4532811"/>
            <a:ext cx="5577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谢谢观看</a:t>
            </a:r>
          </a:p>
        </p:txBody>
      </p:sp>
      <p:sp>
        <p:nvSpPr>
          <p:cNvPr id="31" name="矩形 30"/>
          <p:cNvSpPr/>
          <p:nvPr/>
        </p:nvSpPr>
        <p:spPr>
          <a:xfrm>
            <a:off x="3016471" y="5334391"/>
            <a:ext cx="6524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FZHei-B01S" panose="02010601030101010101" pitchFamily="2" charset="-122"/>
              </a:rPr>
              <a:t>Performance management and assessment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002" y="1242780"/>
            <a:ext cx="3235424" cy="3257892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3435531" y="1188719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2995748" y="68797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995748" y="137595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2995748" y="206393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2625633" y="258209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1432560" y="5194662"/>
            <a:ext cx="0" cy="12801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1061718" y="4280262"/>
            <a:ext cx="0" cy="18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1061718" y="46321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061718" y="534413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061718" y="5876065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1061718" y="658800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9643292" y="1171300"/>
            <a:ext cx="360000" cy="360000"/>
            <a:chOff x="10528663" y="2230843"/>
            <a:chExt cx="360000" cy="360000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1159692" y="656043"/>
            <a:ext cx="360000" cy="360000"/>
            <a:chOff x="10528663" y="2230843"/>
            <a:chExt cx="360000" cy="360000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直接连接符 62"/>
          <p:cNvCxnSpPr/>
          <p:nvPr/>
        </p:nvCxnSpPr>
        <p:spPr>
          <a:xfrm>
            <a:off x="10884262" y="4503782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10884262" y="5191759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11268890" y="5782491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立方体 65"/>
          <p:cNvSpPr/>
          <p:nvPr/>
        </p:nvSpPr>
        <p:spPr>
          <a:xfrm rot="759971">
            <a:off x="1378857" y="2021113"/>
            <a:ext cx="377371" cy="360000"/>
          </a:xfrm>
          <a:prstGeom prst="cube">
            <a:avLst>
              <a:gd name="adj" fmla="val 2903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7" name="立方体 66"/>
          <p:cNvSpPr/>
          <p:nvPr/>
        </p:nvSpPr>
        <p:spPr>
          <a:xfrm rot="20629588">
            <a:off x="9662465" y="3977376"/>
            <a:ext cx="377371" cy="360000"/>
          </a:xfrm>
          <a:prstGeom prst="cube">
            <a:avLst>
              <a:gd name="adj" fmla="val 29032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8" name="弧形 67"/>
          <p:cNvSpPr/>
          <p:nvPr/>
        </p:nvSpPr>
        <p:spPr>
          <a:xfrm>
            <a:off x="1422401" y="4702628"/>
            <a:ext cx="360000" cy="360000"/>
          </a:xfrm>
          <a:prstGeom prst="arc">
            <a:avLst>
              <a:gd name="adj1" fmla="val 16200000"/>
              <a:gd name="adj2" fmla="val 57862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69" name="弧形 68"/>
          <p:cNvSpPr/>
          <p:nvPr/>
        </p:nvSpPr>
        <p:spPr>
          <a:xfrm rot="16200000">
            <a:off x="8396515" y="3751943"/>
            <a:ext cx="360000" cy="360000"/>
          </a:xfrm>
          <a:prstGeom prst="arc">
            <a:avLst>
              <a:gd name="adj1" fmla="val 16200000"/>
              <a:gd name="adj2" fmla="val 578626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8540205" y="-270000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8540205" y="417977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8924833" y="1008709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8532948" y="1330959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8924834" y="152835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9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-667656"/>
            <a:ext cx="12221029" cy="5515428"/>
          </a:xfrm>
          <a:custGeom>
            <a:avLst/>
            <a:gdLst>
              <a:gd name="connsiteX0" fmla="*/ 0 w 12221029"/>
              <a:gd name="connsiteY0" fmla="*/ 0 h 5515428"/>
              <a:gd name="connsiteX1" fmla="*/ 0 w 12221029"/>
              <a:gd name="connsiteY1" fmla="*/ 5515428 h 5515428"/>
              <a:gd name="connsiteX2" fmla="*/ 12192000 w 12221029"/>
              <a:gd name="connsiteY2" fmla="*/ 1741714 h 5515428"/>
              <a:gd name="connsiteX3" fmla="*/ 12221029 w 12221029"/>
              <a:gd name="connsiteY3" fmla="*/ 0 h 5515428"/>
              <a:gd name="connsiteX4" fmla="*/ 0 w 12221029"/>
              <a:gd name="connsiteY4" fmla="*/ 0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1029" h="5515428">
                <a:moveTo>
                  <a:pt x="0" y="0"/>
                </a:moveTo>
                <a:lnTo>
                  <a:pt x="0" y="5515428"/>
                </a:lnTo>
                <a:lnTo>
                  <a:pt x="12192000" y="1741714"/>
                </a:lnTo>
                <a:lnTo>
                  <a:pt x="122210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1341225" flipH="1" flipV="1">
            <a:off x="1513909" y="1627995"/>
            <a:ext cx="4334509" cy="4349934"/>
            <a:chOff x="4689566" y="1058089"/>
            <a:chExt cx="3670664" cy="3984172"/>
          </a:xfrm>
        </p:grpSpPr>
        <p:sp>
          <p:nvSpPr>
            <p:cNvPr id="6" name="六边形 5"/>
            <p:cNvSpPr/>
            <p:nvPr/>
          </p:nvSpPr>
          <p:spPr>
            <a:xfrm rot="16200000">
              <a:off x="4539345" y="1221376"/>
              <a:ext cx="3984171" cy="3657598"/>
            </a:xfrm>
            <a:prstGeom prst="hexagon">
              <a:avLst>
                <a:gd name="adj" fmla="val 28953"/>
                <a:gd name="vf" fmla="val 115470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5512524" y="1058090"/>
              <a:ext cx="2037807" cy="1340022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5537668" y="2398113"/>
              <a:ext cx="2035456" cy="1703625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89566" y="2194716"/>
              <a:ext cx="3661600" cy="1914315"/>
            </a:xfrm>
            <a:custGeom>
              <a:avLst/>
              <a:gdLst>
                <a:gd name="connsiteX0" fmla="*/ 0 w 3683725"/>
                <a:gd name="connsiteY0" fmla="*/ 0 h 1881051"/>
                <a:gd name="connsiteX1" fmla="*/ 822960 w 3683725"/>
                <a:gd name="connsiteY1" fmla="*/ 352697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99953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47702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959429"/>
                <a:gd name="connsiteX1" fmla="*/ 836023 w 3683725"/>
                <a:gd name="connsiteY1" fmla="*/ 222068 h 1959429"/>
                <a:gd name="connsiteX2" fmla="*/ 13063 w 3683725"/>
                <a:gd name="connsiteY2" fmla="*/ 1854926 h 1959429"/>
                <a:gd name="connsiteX3" fmla="*/ 1881050 w 3683725"/>
                <a:gd name="connsiteY3" fmla="*/ 1959429 h 1959429"/>
                <a:gd name="connsiteX4" fmla="*/ 3683725 w 3683725"/>
                <a:gd name="connsiteY4" fmla="*/ 1881051 h 1959429"/>
                <a:gd name="connsiteX5" fmla="*/ 2847702 w 3683725"/>
                <a:gd name="connsiteY5" fmla="*/ 195943 h 1959429"/>
                <a:gd name="connsiteX6" fmla="*/ 3670663 w 3683725"/>
                <a:gd name="connsiteY6" fmla="*/ 26126 h 1959429"/>
                <a:gd name="connsiteX7" fmla="*/ 3670663 w 3683725"/>
                <a:gd name="connsiteY7" fmla="*/ 26126 h 1959429"/>
                <a:gd name="connsiteX0" fmla="*/ 0 w 3683725"/>
                <a:gd name="connsiteY0" fmla="*/ 0 h 1998617"/>
                <a:gd name="connsiteX1" fmla="*/ 836023 w 3683725"/>
                <a:gd name="connsiteY1" fmla="*/ 222068 h 1998617"/>
                <a:gd name="connsiteX2" fmla="*/ 13063 w 3683725"/>
                <a:gd name="connsiteY2" fmla="*/ 1854926 h 1998617"/>
                <a:gd name="connsiteX3" fmla="*/ 1881050 w 3683725"/>
                <a:gd name="connsiteY3" fmla="*/ 1998617 h 1998617"/>
                <a:gd name="connsiteX4" fmla="*/ 3683725 w 3683725"/>
                <a:gd name="connsiteY4" fmla="*/ 1881051 h 1998617"/>
                <a:gd name="connsiteX5" fmla="*/ 2847702 w 3683725"/>
                <a:gd name="connsiteY5" fmla="*/ 195943 h 1998617"/>
                <a:gd name="connsiteX6" fmla="*/ 3670663 w 3683725"/>
                <a:gd name="connsiteY6" fmla="*/ 26126 h 1998617"/>
                <a:gd name="connsiteX7" fmla="*/ 3670663 w 3683725"/>
                <a:gd name="connsiteY7" fmla="*/ 26126 h 1998617"/>
                <a:gd name="connsiteX0" fmla="*/ 0 w 3683725"/>
                <a:gd name="connsiteY0" fmla="*/ 0 h 2086295"/>
                <a:gd name="connsiteX1" fmla="*/ 836023 w 3683725"/>
                <a:gd name="connsiteY1" fmla="*/ 222068 h 2086295"/>
                <a:gd name="connsiteX2" fmla="*/ 13063 w 3683725"/>
                <a:gd name="connsiteY2" fmla="*/ 1854926 h 2086295"/>
                <a:gd name="connsiteX3" fmla="*/ 1869921 w 3683725"/>
                <a:gd name="connsiteY3" fmla="*/ 2086295 h 2086295"/>
                <a:gd name="connsiteX4" fmla="*/ 3683725 w 3683725"/>
                <a:gd name="connsiteY4" fmla="*/ 1881051 h 2086295"/>
                <a:gd name="connsiteX5" fmla="*/ 2847702 w 3683725"/>
                <a:gd name="connsiteY5" fmla="*/ 195943 h 2086295"/>
                <a:gd name="connsiteX6" fmla="*/ 3670663 w 3683725"/>
                <a:gd name="connsiteY6" fmla="*/ 26126 h 2086295"/>
                <a:gd name="connsiteX7" fmla="*/ 3670663 w 3683725"/>
                <a:gd name="connsiteY7" fmla="*/ 26126 h 208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725" h="2086295">
                  <a:moveTo>
                    <a:pt x="0" y="0"/>
                  </a:moveTo>
                  <a:lnTo>
                    <a:pt x="836023" y="222068"/>
                  </a:lnTo>
                  <a:lnTo>
                    <a:pt x="13063" y="1854926"/>
                  </a:lnTo>
                  <a:lnTo>
                    <a:pt x="1869921" y="2086295"/>
                  </a:lnTo>
                  <a:lnTo>
                    <a:pt x="3683725" y="1881051"/>
                  </a:lnTo>
                  <a:lnTo>
                    <a:pt x="2847702" y="195943"/>
                  </a:lnTo>
                  <a:lnTo>
                    <a:pt x="3670663" y="26126"/>
                  </a:lnTo>
                  <a:lnTo>
                    <a:pt x="3670663" y="26126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557557" y="4114800"/>
              <a:ext cx="0" cy="9274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990809" y="3337688"/>
            <a:ext cx="5652186" cy="1519063"/>
            <a:chOff x="2838305" y="2718755"/>
            <a:chExt cx="5652186" cy="1519063"/>
          </a:xfrm>
        </p:grpSpPr>
        <p:sp>
          <p:nvSpPr>
            <p:cNvPr id="12" name="文本框 11"/>
            <p:cNvSpPr txBox="1"/>
            <p:nvPr/>
          </p:nvSpPr>
          <p:spPr>
            <a:xfrm>
              <a:off x="2864980" y="2718755"/>
              <a:ext cx="56255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暴力法求解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38305" y="3960819"/>
              <a:ext cx="5563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0881360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58549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435738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>
            <a:stCxn id="15" idx="7"/>
            <a:endCxn id="15" idx="3"/>
          </p:cNvCxnSpPr>
          <p:nvPr/>
        </p:nvCxnSpPr>
        <p:spPr>
          <a:xfrm flipH="1">
            <a:off x="10960441" y="675618"/>
            <a:ext cx="381838" cy="381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843521" y="5540100"/>
            <a:ext cx="360000" cy="360000"/>
            <a:chOff x="10528663" y="2230843"/>
            <a:chExt cx="360000" cy="360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2719977" y="-35708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19977" y="330891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4605" y="921623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12720" y="124387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4606" y="1441267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342605" y="11608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42606" y="635724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42490" y="5675052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42491" y="61946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92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2202CAD-2AA5-4599-A1C0-ECB75C6B8F20}"/>
              </a:ext>
            </a:extLst>
          </p:cNvPr>
          <p:cNvSpPr txBox="1"/>
          <p:nvPr/>
        </p:nvSpPr>
        <p:spPr>
          <a:xfrm>
            <a:off x="988592" y="1087224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原理：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遍历所有的点，两两比较取得最小距离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暴力法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30CA87E-4618-4A31-A08B-732D910D50DD}"/>
              </a:ext>
            </a:extLst>
          </p:cNvPr>
          <p:cNvSpPr txBox="1"/>
          <p:nvPr/>
        </p:nvSpPr>
        <p:spPr>
          <a:xfrm>
            <a:off x="749774" y="2193956"/>
            <a:ext cx="5879867" cy="2677656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伪代码</a:t>
            </a:r>
            <a:endParaRPr lang="en-US" altLang="zh-CN" dirty="0"/>
          </a:p>
          <a:p>
            <a:r>
              <a:rPr lang="en-US" altLang="zh-CN" dirty="0" err="1"/>
              <a:t>Forceresult</a:t>
            </a:r>
            <a:r>
              <a:rPr lang="en-US" altLang="zh-CN" dirty="0"/>
              <a:t>( p)</a:t>
            </a:r>
          </a:p>
          <a:p>
            <a:r>
              <a:rPr lang="en-US" altLang="zh-CN" dirty="0"/>
              <a:t>	Min = 0x7fffffff</a:t>
            </a:r>
          </a:p>
          <a:p>
            <a:r>
              <a:rPr lang="en-US" altLang="zh-CN" dirty="0"/>
              <a:t>	for I = 0 to n-1</a:t>
            </a:r>
          </a:p>
          <a:p>
            <a:r>
              <a:rPr lang="en-US" altLang="zh-CN" dirty="0"/>
              <a:t>		for j = i+1 to n-1</a:t>
            </a:r>
          </a:p>
          <a:p>
            <a:r>
              <a:rPr lang="en-US" altLang="zh-CN" dirty="0"/>
              <a:t>			</a:t>
            </a:r>
            <a:r>
              <a:rPr lang="en-US" altLang="zh-CN" dirty="0" err="1"/>
              <a:t>tmp</a:t>
            </a:r>
            <a:r>
              <a:rPr lang="en-US" altLang="zh-CN" dirty="0"/>
              <a:t> = distance( p[</a:t>
            </a:r>
            <a:r>
              <a:rPr lang="en-US" altLang="zh-CN" dirty="0" err="1"/>
              <a:t>i</a:t>
            </a:r>
            <a:r>
              <a:rPr lang="en-US" altLang="zh-CN" dirty="0"/>
              <a:t>], p[j])</a:t>
            </a:r>
          </a:p>
          <a:p>
            <a:r>
              <a:rPr lang="en-US" altLang="zh-CN" dirty="0"/>
              <a:t>			if Min &gt; </a:t>
            </a:r>
            <a:r>
              <a:rPr lang="en-US" altLang="zh-CN" dirty="0" err="1"/>
              <a:t>tmp</a:t>
            </a:r>
            <a:r>
              <a:rPr lang="en-US" altLang="zh-CN" dirty="0"/>
              <a:t> then</a:t>
            </a:r>
          </a:p>
          <a:p>
            <a:r>
              <a:rPr lang="en-US" altLang="zh-CN" dirty="0"/>
              <a:t>				Min = </a:t>
            </a:r>
            <a:r>
              <a:rPr lang="en-US" altLang="zh-CN" dirty="0" err="1"/>
              <a:t>tmp</a:t>
            </a:r>
            <a:endParaRPr lang="en-US" altLang="zh-CN" dirty="0"/>
          </a:p>
          <a:p>
            <a:r>
              <a:rPr lang="en-US" altLang="zh-CN" dirty="0"/>
              <a:t>	return Min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6CFB02-EBC0-402A-BEB8-C62E09E289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68" y="2193956"/>
            <a:ext cx="4806626" cy="40081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B44A80-3660-44CC-943E-364829117EF2}"/>
              </a:ext>
            </a:extLst>
          </p:cNvPr>
          <p:cNvSpPr txBox="1"/>
          <p:nvPr/>
        </p:nvSpPr>
        <p:spPr>
          <a:xfrm>
            <a:off x="749774" y="5124445"/>
            <a:ext cx="5879867" cy="646331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distance(</a:t>
            </a:r>
            <a:r>
              <a:rPr lang="en-US" altLang="zh-CN" dirty="0" err="1"/>
              <a:t>a,b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return sqrt((</a:t>
            </a:r>
            <a:r>
              <a:rPr lang="en-US" altLang="zh-CN" dirty="0" err="1"/>
              <a:t>a.x</a:t>
            </a:r>
            <a:r>
              <a:rPr lang="en-US" altLang="zh-CN" dirty="0"/>
              <a:t> - </a:t>
            </a:r>
            <a:r>
              <a:rPr lang="en-US" altLang="zh-CN" dirty="0" err="1"/>
              <a:t>b.x</a:t>
            </a:r>
            <a:r>
              <a:rPr lang="en-US" altLang="zh-CN" dirty="0"/>
              <a:t>) * (</a:t>
            </a:r>
            <a:r>
              <a:rPr lang="en-US" altLang="zh-CN" dirty="0" err="1"/>
              <a:t>a.x</a:t>
            </a:r>
            <a:r>
              <a:rPr lang="en-US" altLang="zh-CN" dirty="0"/>
              <a:t> - </a:t>
            </a:r>
            <a:r>
              <a:rPr lang="en-US" altLang="zh-CN" dirty="0" err="1"/>
              <a:t>b.x</a:t>
            </a:r>
            <a:r>
              <a:rPr lang="en-US" altLang="zh-CN" dirty="0"/>
              <a:t>) + (</a:t>
            </a:r>
            <a:r>
              <a:rPr lang="en-US" altLang="zh-CN" dirty="0" err="1"/>
              <a:t>a.y</a:t>
            </a:r>
            <a:r>
              <a:rPr lang="en-US" altLang="zh-CN" dirty="0"/>
              <a:t> - </a:t>
            </a:r>
            <a:r>
              <a:rPr lang="en-US" altLang="zh-CN" dirty="0" err="1"/>
              <a:t>b.y</a:t>
            </a:r>
            <a:r>
              <a:rPr lang="en-US" altLang="zh-CN" dirty="0"/>
              <a:t>) * (</a:t>
            </a:r>
            <a:r>
              <a:rPr lang="en-US" altLang="zh-CN" dirty="0" err="1"/>
              <a:t>a.y</a:t>
            </a:r>
            <a:r>
              <a:rPr lang="en-US" altLang="zh-CN" dirty="0"/>
              <a:t> - </a:t>
            </a:r>
            <a:r>
              <a:rPr lang="en-US" altLang="zh-CN" dirty="0" err="1"/>
              <a:t>b.y</a:t>
            </a:r>
            <a:r>
              <a:rPr lang="en-US" altLang="zh-CN" dirty="0"/>
              <a:t>));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3617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暴力法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图表 18">
            <a:extLst>
              <a:ext uri="{FF2B5EF4-FFF2-40B4-BE49-F238E27FC236}">
                <a16:creationId xmlns:a16="http://schemas.microsoft.com/office/drawing/2014/main" id="{3E1233CB-D0CC-461B-86B9-20A87543F4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3603127"/>
              </p:ext>
            </p:extLst>
          </p:nvPr>
        </p:nvGraphicFramePr>
        <p:xfrm>
          <a:off x="988592" y="1981301"/>
          <a:ext cx="4656992" cy="2952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图表 21">
            <a:extLst>
              <a:ext uri="{FF2B5EF4-FFF2-40B4-BE49-F238E27FC236}">
                <a16:creationId xmlns:a16="http://schemas.microsoft.com/office/drawing/2014/main" id="{63042F2B-FEB2-417C-BE2E-C97FF9FA32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592332"/>
              </p:ext>
            </p:extLst>
          </p:nvPr>
        </p:nvGraphicFramePr>
        <p:xfrm>
          <a:off x="6224752" y="1983254"/>
          <a:ext cx="4607572" cy="2950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390EF7-604D-4DB5-AA26-A74C9CFC5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3728"/>
              </p:ext>
            </p:extLst>
          </p:nvPr>
        </p:nvGraphicFramePr>
        <p:xfrm>
          <a:off x="1609480" y="5206921"/>
          <a:ext cx="8689245" cy="12265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0185">
                  <a:extLst>
                    <a:ext uri="{9D8B030D-6E8A-4147-A177-3AD203B41FA5}">
                      <a16:colId xmlns:a16="http://schemas.microsoft.com/office/drawing/2014/main" val="1012725332"/>
                    </a:ext>
                  </a:extLst>
                </a:gridCol>
                <a:gridCol w="691946">
                  <a:extLst>
                    <a:ext uri="{9D8B030D-6E8A-4147-A177-3AD203B41FA5}">
                      <a16:colId xmlns:a16="http://schemas.microsoft.com/office/drawing/2014/main" val="4102906031"/>
                    </a:ext>
                  </a:extLst>
                </a:gridCol>
                <a:gridCol w="691946">
                  <a:extLst>
                    <a:ext uri="{9D8B030D-6E8A-4147-A177-3AD203B41FA5}">
                      <a16:colId xmlns:a16="http://schemas.microsoft.com/office/drawing/2014/main" val="3204558139"/>
                    </a:ext>
                  </a:extLst>
                </a:gridCol>
                <a:gridCol w="691946">
                  <a:extLst>
                    <a:ext uri="{9D8B030D-6E8A-4147-A177-3AD203B41FA5}">
                      <a16:colId xmlns:a16="http://schemas.microsoft.com/office/drawing/2014/main" val="587978229"/>
                    </a:ext>
                  </a:extLst>
                </a:gridCol>
                <a:gridCol w="688097">
                  <a:extLst>
                    <a:ext uri="{9D8B030D-6E8A-4147-A177-3AD203B41FA5}">
                      <a16:colId xmlns:a16="http://schemas.microsoft.com/office/drawing/2014/main" val="3140344164"/>
                    </a:ext>
                  </a:extLst>
                </a:gridCol>
                <a:gridCol w="695795">
                  <a:extLst>
                    <a:ext uri="{9D8B030D-6E8A-4147-A177-3AD203B41FA5}">
                      <a16:colId xmlns:a16="http://schemas.microsoft.com/office/drawing/2014/main" val="59134218"/>
                    </a:ext>
                  </a:extLst>
                </a:gridCol>
                <a:gridCol w="731866">
                  <a:extLst>
                    <a:ext uri="{9D8B030D-6E8A-4147-A177-3AD203B41FA5}">
                      <a16:colId xmlns:a16="http://schemas.microsoft.com/office/drawing/2014/main" val="1620863820"/>
                    </a:ext>
                  </a:extLst>
                </a:gridCol>
                <a:gridCol w="731866">
                  <a:extLst>
                    <a:ext uri="{9D8B030D-6E8A-4147-A177-3AD203B41FA5}">
                      <a16:colId xmlns:a16="http://schemas.microsoft.com/office/drawing/2014/main" val="1296747287"/>
                    </a:ext>
                  </a:extLst>
                </a:gridCol>
                <a:gridCol w="731866">
                  <a:extLst>
                    <a:ext uri="{9D8B030D-6E8A-4147-A177-3AD203B41FA5}">
                      <a16:colId xmlns:a16="http://schemas.microsoft.com/office/drawing/2014/main" val="418818440"/>
                    </a:ext>
                  </a:extLst>
                </a:gridCol>
                <a:gridCol w="731866">
                  <a:extLst>
                    <a:ext uri="{9D8B030D-6E8A-4147-A177-3AD203B41FA5}">
                      <a16:colId xmlns:a16="http://schemas.microsoft.com/office/drawing/2014/main" val="417527632"/>
                    </a:ext>
                  </a:extLst>
                </a:gridCol>
                <a:gridCol w="731866">
                  <a:extLst>
                    <a:ext uri="{9D8B030D-6E8A-4147-A177-3AD203B41FA5}">
                      <a16:colId xmlns:a16="http://schemas.microsoft.com/office/drawing/2014/main" val="1945667607"/>
                    </a:ext>
                  </a:extLst>
                </a:gridCol>
              </a:tblGrid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数据范围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4796233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暴力实际效率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301576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1178469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2741408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5054954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7841295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11977458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15442583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20198467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26289451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31189789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23573975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暴力实际效率（归一）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3.907702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9.090272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16.76179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26.00106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39.71622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51.20627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66.97637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87.17355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103.4226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86200783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暴力理论效率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zh-CN" altLang="en-US" sz="1100" u="none" strike="noStrike">
                          <a:effectLst/>
                        </a:rPr>
                        <a:t>万次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2500000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3600000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6400000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8100000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10000000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1482265"/>
                  </a:ext>
                </a:extLst>
              </a:tr>
              <a:tr h="24531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暴力理论效率（归一）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63748005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8C501304-E264-46C3-B83E-75DE2D868165}"/>
              </a:ext>
            </a:extLst>
          </p:cNvPr>
          <p:cNvSpPr txBox="1"/>
          <p:nvPr/>
        </p:nvSpPr>
        <p:spPr>
          <a:xfrm>
            <a:off x="1000651" y="1087224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时间复杂度：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/>
              <p:nvPr/>
            </p:nvSpPr>
            <p:spPr>
              <a:xfrm>
                <a:off x="2678054" y="1171280"/>
                <a:ext cx="1066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4B0E91-E0DB-4779-8C3A-7F829EF49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4" y="1171280"/>
                <a:ext cx="1066189" cy="276999"/>
              </a:xfrm>
              <a:prstGeom prst="rect">
                <a:avLst/>
              </a:prstGeom>
              <a:blipFill>
                <a:blip r:embed="rId5"/>
                <a:stretch>
                  <a:fillRect l="-4571" t="-4348" r="-800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1820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2202CAD-2AA5-4599-A1C0-ECB75C6B8F20}"/>
              </a:ext>
            </a:extLst>
          </p:cNvPr>
          <p:cNvSpPr txBox="1"/>
          <p:nvPr/>
        </p:nvSpPr>
        <p:spPr>
          <a:xfrm>
            <a:off x="988592" y="1087224"/>
            <a:ext cx="8934993" cy="13952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简单优化：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pPr>
              <a:lnSpc>
                <a:spcPct val="114000"/>
              </a:lnSpc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比较过程不对距离开根号，使用平方数进行比较，最终结果开根号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endParaRPr lang="zh-CN" altLang="en-US" dirty="0"/>
          </a:p>
          <a:p>
            <a:pPr>
              <a:lnSpc>
                <a:spcPct val="114000"/>
              </a:lnSpc>
            </a:pP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暴力法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28E4DFAD-A0F0-43AC-AADB-42455FF687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558182"/>
              </p:ext>
            </p:extLst>
          </p:nvPr>
        </p:nvGraphicFramePr>
        <p:xfrm>
          <a:off x="3727939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75A2BAF6-779D-46B1-B84D-D6A502F03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16989"/>
              </p:ext>
            </p:extLst>
          </p:nvPr>
        </p:nvGraphicFramePr>
        <p:xfrm>
          <a:off x="1867388" y="4917831"/>
          <a:ext cx="8390305" cy="135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6165">
                  <a:extLst>
                    <a:ext uri="{9D8B030D-6E8A-4147-A177-3AD203B41FA5}">
                      <a16:colId xmlns:a16="http://schemas.microsoft.com/office/drawing/2014/main" val="4040286218"/>
                    </a:ext>
                  </a:extLst>
                </a:gridCol>
                <a:gridCol w="668141">
                  <a:extLst>
                    <a:ext uri="{9D8B030D-6E8A-4147-A177-3AD203B41FA5}">
                      <a16:colId xmlns:a16="http://schemas.microsoft.com/office/drawing/2014/main" val="2120098925"/>
                    </a:ext>
                  </a:extLst>
                </a:gridCol>
                <a:gridCol w="668141">
                  <a:extLst>
                    <a:ext uri="{9D8B030D-6E8A-4147-A177-3AD203B41FA5}">
                      <a16:colId xmlns:a16="http://schemas.microsoft.com/office/drawing/2014/main" val="4230020160"/>
                    </a:ext>
                  </a:extLst>
                </a:gridCol>
                <a:gridCol w="668141">
                  <a:extLst>
                    <a:ext uri="{9D8B030D-6E8A-4147-A177-3AD203B41FA5}">
                      <a16:colId xmlns:a16="http://schemas.microsoft.com/office/drawing/2014/main" val="3830944392"/>
                    </a:ext>
                  </a:extLst>
                </a:gridCol>
                <a:gridCol w="668141">
                  <a:extLst>
                    <a:ext uri="{9D8B030D-6E8A-4147-A177-3AD203B41FA5}">
                      <a16:colId xmlns:a16="http://schemas.microsoft.com/office/drawing/2014/main" val="2717512318"/>
                    </a:ext>
                  </a:extLst>
                </a:gridCol>
                <a:gridCol w="668141">
                  <a:extLst>
                    <a:ext uri="{9D8B030D-6E8A-4147-A177-3AD203B41FA5}">
                      <a16:colId xmlns:a16="http://schemas.microsoft.com/office/drawing/2014/main" val="1973277167"/>
                    </a:ext>
                  </a:extLst>
                </a:gridCol>
                <a:gridCol w="706687">
                  <a:extLst>
                    <a:ext uri="{9D8B030D-6E8A-4147-A177-3AD203B41FA5}">
                      <a16:colId xmlns:a16="http://schemas.microsoft.com/office/drawing/2014/main" val="3521468035"/>
                    </a:ext>
                  </a:extLst>
                </a:gridCol>
                <a:gridCol w="706687">
                  <a:extLst>
                    <a:ext uri="{9D8B030D-6E8A-4147-A177-3AD203B41FA5}">
                      <a16:colId xmlns:a16="http://schemas.microsoft.com/office/drawing/2014/main" val="39761967"/>
                    </a:ext>
                  </a:extLst>
                </a:gridCol>
                <a:gridCol w="706687">
                  <a:extLst>
                    <a:ext uri="{9D8B030D-6E8A-4147-A177-3AD203B41FA5}">
                      <a16:colId xmlns:a16="http://schemas.microsoft.com/office/drawing/2014/main" val="841018755"/>
                    </a:ext>
                  </a:extLst>
                </a:gridCol>
                <a:gridCol w="706687">
                  <a:extLst>
                    <a:ext uri="{9D8B030D-6E8A-4147-A177-3AD203B41FA5}">
                      <a16:colId xmlns:a16="http://schemas.microsoft.com/office/drawing/2014/main" val="3324465406"/>
                    </a:ext>
                  </a:extLst>
                </a:gridCol>
                <a:gridCol w="706687">
                  <a:extLst>
                    <a:ext uri="{9D8B030D-6E8A-4147-A177-3AD203B41FA5}">
                      <a16:colId xmlns:a16="http://schemas.microsoft.com/office/drawing/2014/main" val="421881599"/>
                    </a:ext>
                  </a:extLst>
                </a:gridCol>
              </a:tblGrid>
              <a:tr h="2706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数据范围</a:t>
                      </a:r>
                      <a:r>
                        <a:rPr lang="en-US" altLang="zh-CN" sz="1100" u="none" strike="noStrike">
                          <a:effectLst/>
                        </a:rPr>
                        <a:t>/</a:t>
                      </a:r>
                      <a:r>
                        <a:rPr lang="en-US" sz="1100" u="none" strike="noStrike">
                          <a:effectLst/>
                        </a:rPr>
                        <a:t>w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40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60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021988"/>
                  </a:ext>
                </a:extLst>
              </a:tr>
              <a:tr h="2706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暴力实际效率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301576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1178469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2741408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5054954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7841295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11977458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15442583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20198467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26289451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31189789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94239921"/>
                  </a:ext>
                </a:extLst>
              </a:tr>
              <a:tr h="2706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暴力实际效率（归一）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3.907702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9.090272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16.76179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26.00106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39.71622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51.20627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66.97637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87.17355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103.4226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03146093"/>
                  </a:ext>
                </a:extLst>
              </a:tr>
              <a:tr h="2706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优化暴力实际效率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214563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904257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2018045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3614668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5714785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8169541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10827994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13975412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18589327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21568971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96746215"/>
                  </a:ext>
                </a:extLst>
              </a:tr>
              <a:tr h="27060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暴力实际效率（归一）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4.214413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9.405373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16.84665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26.63453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38.07526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50.46534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65.13431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>
                          <a:effectLst/>
                        </a:rPr>
                        <a:t>86.63808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100.5251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21881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39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-667656"/>
            <a:ext cx="12221029" cy="5515428"/>
          </a:xfrm>
          <a:custGeom>
            <a:avLst/>
            <a:gdLst>
              <a:gd name="connsiteX0" fmla="*/ 0 w 12221029"/>
              <a:gd name="connsiteY0" fmla="*/ 0 h 5515428"/>
              <a:gd name="connsiteX1" fmla="*/ 0 w 12221029"/>
              <a:gd name="connsiteY1" fmla="*/ 5515428 h 5515428"/>
              <a:gd name="connsiteX2" fmla="*/ 12192000 w 12221029"/>
              <a:gd name="connsiteY2" fmla="*/ 1741714 h 5515428"/>
              <a:gd name="connsiteX3" fmla="*/ 12221029 w 12221029"/>
              <a:gd name="connsiteY3" fmla="*/ 0 h 5515428"/>
              <a:gd name="connsiteX4" fmla="*/ 0 w 12221029"/>
              <a:gd name="connsiteY4" fmla="*/ 0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21029" h="5515428">
                <a:moveTo>
                  <a:pt x="0" y="0"/>
                </a:moveTo>
                <a:lnTo>
                  <a:pt x="0" y="5515428"/>
                </a:lnTo>
                <a:lnTo>
                  <a:pt x="12192000" y="1741714"/>
                </a:lnTo>
                <a:lnTo>
                  <a:pt x="1222102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1341225" flipH="1" flipV="1">
            <a:off x="1513909" y="1627995"/>
            <a:ext cx="4334509" cy="4349934"/>
            <a:chOff x="4689566" y="1058089"/>
            <a:chExt cx="3670664" cy="3984172"/>
          </a:xfrm>
        </p:grpSpPr>
        <p:sp>
          <p:nvSpPr>
            <p:cNvPr id="6" name="六边形 5"/>
            <p:cNvSpPr/>
            <p:nvPr/>
          </p:nvSpPr>
          <p:spPr>
            <a:xfrm rot="16200000">
              <a:off x="4539345" y="1221376"/>
              <a:ext cx="3984171" cy="3657598"/>
            </a:xfrm>
            <a:prstGeom prst="hexagon">
              <a:avLst>
                <a:gd name="adj" fmla="val 28953"/>
                <a:gd name="vf" fmla="val 115470"/>
              </a:avLst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>
              <a:off x="5512524" y="1058090"/>
              <a:ext cx="2037807" cy="1340022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8" name="等腰三角形 7"/>
            <p:cNvSpPr/>
            <p:nvPr/>
          </p:nvSpPr>
          <p:spPr>
            <a:xfrm flipH="1" flipV="1">
              <a:off x="5537668" y="2398113"/>
              <a:ext cx="2035456" cy="1703625"/>
            </a:xfrm>
            <a:prstGeom prst="triangle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4689566" y="2194716"/>
              <a:ext cx="3661600" cy="1914315"/>
            </a:xfrm>
            <a:custGeom>
              <a:avLst/>
              <a:gdLst>
                <a:gd name="connsiteX0" fmla="*/ 0 w 3683725"/>
                <a:gd name="connsiteY0" fmla="*/ 0 h 1881051"/>
                <a:gd name="connsiteX1" fmla="*/ 822960 w 3683725"/>
                <a:gd name="connsiteY1" fmla="*/ 352697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339634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470263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60765 w 3683725"/>
                <a:gd name="connsiteY5" fmla="*/ 444137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99953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881051"/>
                <a:gd name="connsiteX1" fmla="*/ 836023 w 3683725"/>
                <a:gd name="connsiteY1" fmla="*/ 222068 h 1881051"/>
                <a:gd name="connsiteX2" fmla="*/ 13063 w 3683725"/>
                <a:gd name="connsiteY2" fmla="*/ 1854926 h 1881051"/>
                <a:gd name="connsiteX3" fmla="*/ 1854925 w 3683725"/>
                <a:gd name="connsiteY3" fmla="*/ 1750423 h 1881051"/>
                <a:gd name="connsiteX4" fmla="*/ 3683725 w 3683725"/>
                <a:gd name="connsiteY4" fmla="*/ 1881051 h 1881051"/>
                <a:gd name="connsiteX5" fmla="*/ 2847702 w 3683725"/>
                <a:gd name="connsiteY5" fmla="*/ 195943 h 1881051"/>
                <a:gd name="connsiteX6" fmla="*/ 3670663 w 3683725"/>
                <a:gd name="connsiteY6" fmla="*/ 26126 h 1881051"/>
                <a:gd name="connsiteX7" fmla="*/ 3670663 w 3683725"/>
                <a:gd name="connsiteY7" fmla="*/ 26126 h 1881051"/>
                <a:gd name="connsiteX0" fmla="*/ 0 w 3683725"/>
                <a:gd name="connsiteY0" fmla="*/ 0 h 1959429"/>
                <a:gd name="connsiteX1" fmla="*/ 836023 w 3683725"/>
                <a:gd name="connsiteY1" fmla="*/ 222068 h 1959429"/>
                <a:gd name="connsiteX2" fmla="*/ 13063 w 3683725"/>
                <a:gd name="connsiteY2" fmla="*/ 1854926 h 1959429"/>
                <a:gd name="connsiteX3" fmla="*/ 1881050 w 3683725"/>
                <a:gd name="connsiteY3" fmla="*/ 1959429 h 1959429"/>
                <a:gd name="connsiteX4" fmla="*/ 3683725 w 3683725"/>
                <a:gd name="connsiteY4" fmla="*/ 1881051 h 1959429"/>
                <a:gd name="connsiteX5" fmla="*/ 2847702 w 3683725"/>
                <a:gd name="connsiteY5" fmla="*/ 195943 h 1959429"/>
                <a:gd name="connsiteX6" fmla="*/ 3670663 w 3683725"/>
                <a:gd name="connsiteY6" fmla="*/ 26126 h 1959429"/>
                <a:gd name="connsiteX7" fmla="*/ 3670663 w 3683725"/>
                <a:gd name="connsiteY7" fmla="*/ 26126 h 1959429"/>
                <a:gd name="connsiteX0" fmla="*/ 0 w 3683725"/>
                <a:gd name="connsiteY0" fmla="*/ 0 h 1998617"/>
                <a:gd name="connsiteX1" fmla="*/ 836023 w 3683725"/>
                <a:gd name="connsiteY1" fmla="*/ 222068 h 1998617"/>
                <a:gd name="connsiteX2" fmla="*/ 13063 w 3683725"/>
                <a:gd name="connsiteY2" fmla="*/ 1854926 h 1998617"/>
                <a:gd name="connsiteX3" fmla="*/ 1881050 w 3683725"/>
                <a:gd name="connsiteY3" fmla="*/ 1998617 h 1998617"/>
                <a:gd name="connsiteX4" fmla="*/ 3683725 w 3683725"/>
                <a:gd name="connsiteY4" fmla="*/ 1881051 h 1998617"/>
                <a:gd name="connsiteX5" fmla="*/ 2847702 w 3683725"/>
                <a:gd name="connsiteY5" fmla="*/ 195943 h 1998617"/>
                <a:gd name="connsiteX6" fmla="*/ 3670663 w 3683725"/>
                <a:gd name="connsiteY6" fmla="*/ 26126 h 1998617"/>
                <a:gd name="connsiteX7" fmla="*/ 3670663 w 3683725"/>
                <a:gd name="connsiteY7" fmla="*/ 26126 h 1998617"/>
                <a:gd name="connsiteX0" fmla="*/ 0 w 3683725"/>
                <a:gd name="connsiteY0" fmla="*/ 0 h 2086295"/>
                <a:gd name="connsiteX1" fmla="*/ 836023 w 3683725"/>
                <a:gd name="connsiteY1" fmla="*/ 222068 h 2086295"/>
                <a:gd name="connsiteX2" fmla="*/ 13063 w 3683725"/>
                <a:gd name="connsiteY2" fmla="*/ 1854926 h 2086295"/>
                <a:gd name="connsiteX3" fmla="*/ 1869921 w 3683725"/>
                <a:gd name="connsiteY3" fmla="*/ 2086295 h 2086295"/>
                <a:gd name="connsiteX4" fmla="*/ 3683725 w 3683725"/>
                <a:gd name="connsiteY4" fmla="*/ 1881051 h 2086295"/>
                <a:gd name="connsiteX5" fmla="*/ 2847702 w 3683725"/>
                <a:gd name="connsiteY5" fmla="*/ 195943 h 2086295"/>
                <a:gd name="connsiteX6" fmla="*/ 3670663 w 3683725"/>
                <a:gd name="connsiteY6" fmla="*/ 26126 h 2086295"/>
                <a:gd name="connsiteX7" fmla="*/ 3670663 w 3683725"/>
                <a:gd name="connsiteY7" fmla="*/ 26126 h 208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3725" h="2086295">
                  <a:moveTo>
                    <a:pt x="0" y="0"/>
                  </a:moveTo>
                  <a:lnTo>
                    <a:pt x="836023" y="222068"/>
                  </a:lnTo>
                  <a:lnTo>
                    <a:pt x="13063" y="1854926"/>
                  </a:lnTo>
                  <a:lnTo>
                    <a:pt x="1869921" y="2086295"/>
                  </a:lnTo>
                  <a:lnTo>
                    <a:pt x="3683725" y="1881051"/>
                  </a:lnTo>
                  <a:lnTo>
                    <a:pt x="2847702" y="195943"/>
                  </a:lnTo>
                  <a:lnTo>
                    <a:pt x="3670663" y="26126"/>
                  </a:lnTo>
                  <a:lnTo>
                    <a:pt x="3670663" y="26126"/>
                  </a:lnTo>
                </a:path>
              </a:pathLst>
            </a:custGeom>
            <a:noFill/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 flipH="1">
              <a:off x="6557557" y="4114800"/>
              <a:ext cx="0" cy="927461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5990809" y="3337688"/>
            <a:ext cx="5652186" cy="1519063"/>
            <a:chOff x="2838305" y="2718755"/>
            <a:chExt cx="5652186" cy="1519063"/>
          </a:xfrm>
        </p:grpSpPr>
        <p:sp>
          <p:nvSpPr>
            <p:cNvPr id="12" name="文本框 11"/>
            <p:cNvSpPr txBox="1"/>
            <p:nvPr/>
          </p:nvSpPr>
          <p:spPr>
            <a:xfrm>
              <a:off x="2864980" y="2718755"/>
              <a:ext cx="56255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latin typeface="微软雅黑" panose="020B0503020204020204" pitchFamily="34" charset="-122"/>
                  <a:ea typeface="微软雅黑" panose="020B0503020204020204" pitchFamily="34" charset="-122"/>
                  <a:sym typeface="FZHei-B01S" panose="02010601030101010101" pitchFamily="2" charset="-122"/>
                </a:rPr>
                <a:t>分治法求解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838305" y="3960819"/>
              <a:ext cx="55630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椭圆 14"/>
          <p:cNvSpPr/>
          <p:nvPr/>
        </p:nvSpPr>
        <p:spPr>
          <a:xfrm>
            <a:off x="10881360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58549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435738" y="596537"/>
            <a:ext cx="540000" cy="54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</p:txBody>
      </p:sp>
      <p:cxnSp>
        <p:nvCxnSpPr>
          <p:cNvPr id="20" name="直接连接符 19"/>
          <p:cNvCxnSpPr>
            <a:stCxn id="15" idx="7"/>
            <a:endCxn id="15" idx="3"/>
          </p:cNvCxnSpPr>
          <p:nvPr/>
        </p:nvCxnSpPr>
        <p:spPr>
          <a:xfrm flipH="1">
            <a:off x="10960441" y="675618"/>
            <a:ext cx="381838" cy="3818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7843521" y="5540100"/>
            <a:ext cx="360000" cy="360000"/>
            <a:chOff x="10528663" y="2230843"/>
            <a:chExt cx="360000" cy="3600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0708663" y="2230843"/>
              <a:ext cx="0" cy="3600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0528663" y="2410843"/>
              <a:ext cx="3600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/>
          <p:cNvCxnSpPr/>
          <p:nvPr/>
        </p:nvCxnSpPr>
        <p:spPr>
          <a:xfrm>
            <a:off x="2719977" y="-35708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719977" y="330891"/>
            <a:ext cx="0" cy="72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104605" y="921623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12720" y="1243873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04606" y="1441267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342605" y="116080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342606" y="635724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242490" y="5675052"/>
            <a:ext cx="0" cy="36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242491" y="6194696"/>
            <a:ext cx="0" cy="540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77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2202CAD-2AA5-4599-A1C0-ECB75C6B8F20}"/>
              </a:ext>
            </a:extLst>
          </p:cNvPr>
          <p:cNvSpPr txBox="1"/>
          <p:nvPr/>
        </p:nvSpPr>
        <p:spPr>
          <a:xfrm>
            <a:off x="562040" y="1149035"/>
            <a:ext cx="11629960" cy="7509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原理：按照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从小到大对点排序，二分寻找最近点对，合并时从中间遍历距离已知最短的范围内的点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Hei-B01S" panose="02010601030101010101" pitchFamily="2" charset="-122"/>
            </a:endParaRPr>
          </a:p>
          <a:p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rPr>
              <a:t>	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30CA87E-4618-4A31-A08B-732D910D50DD}"/>
              </a:ext>
            </a:extLst>
          </p:cNvPr>
          <p:cNvSpPr txBox="1"/>
          <p:nvPr/>
        </p:nvSpPr>
        <p:spPr>
          <a:xfrm>
            <a:off x="922691" y="1677443"/>
            <a:ext cx="4997464" cy="4985980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分治伪代码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快排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altLang="zh-CN" sz="1400" dirty="0"/>
              <a:t>Merge( p, left, right)</a:t>
            </a:r>
          </a:p>
          <a:p>
            <a:r>
              <a:rPr lang="en-US" altLang="zh-CN" sz="1400" dirty="0"/>
              <a:t>	d = 0x7ffffff</a:t>
            </a:r>
          </a:p>
          <a:p>
            <a:r>
              <a:rPr lang="en-US" altLang="zh-CN" sz="1400" dirty="0"/>
              <a:t>	if left == right then</a:t>
            </a:r>
          </a:p>
          <a:p>
            <a:r>
              <a:rPr lang="en-US" altLang="zh-CN" sz="1400" dirty="0"/>
              <a:t>		return d</a:t>
            </a:r>
          </a:p>
          <a:p>
            <a:r>
              <a:rPr lang="en-US" altLang="zh-CN" sz="1400" dirty="0"/>
              <a:t>	if left+1 == right then</a:t>
            </a:r>
          </a:p>
          <a:p>
            <a:r>
              <a:rPr lang="en-US" altLang="zh-CN" sz="1400" dirty="0"/>
              <a:t>		return distance( p[left], p[right])</a:t>
            </a:r>
          </a:p>
          <a:p>
            <a:r>
              <a:rPr lang="en-US" altLang="zh-CN" sz="1400" dirty="0"/>
              <a:t>	mid = (</a:t>
            </a:r>
            <a:r>
              <a:rPr lang="en-US" altLang="zh-CN" sz="1400" dirty="0" err="1"/>
              <a:t>left+right</a:t>
            </a:r>
            <a:r>
              <a:rPr lang="en-US" altLang="zh-CN" sz="1400" dirty="0"/>
              <a:t>)/2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 = merge( p, left, mid)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 = merge( p, mid+1, right)</a:t>
            </a:r>
          </a:p>
          <a:p>
            <a:r>
              <a:rPr lang="en-US" altLang="zh-CN" sz="1400" dirty="0"/>
              <a:t>	d = min( 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for I = left to right</a:t>
            </a:r>
          </a:p>
          <a:p>
            <a:r>
              <a:rPr lang="en-US" altLang="zh-CN" sz="1400" dirty="0"/>
              <a:t>		if fabs(p[mid].x-p[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].x) &lt; d then</a:t>
            </a:r>
          </a:p>
          <a:p>
            <a:r>
              <a:rPr lang="en-US" altLang="zh-CN" sz="1400" dirty="0"/>
              <a:t>			temp[k++] = </a:t>
            </a:r>
            <a:r>
              <a:rPr lang="en-US" altLang="zh-CN" sz="1400" dirty="0" err="1"/>
              <a:t>i</a:t>
            </a:r>
            <a:endParaRPr lang="en-US" altLang="zh-CN" sz="1400" dirty="0"/>
          </a:p>
          <a:p>
            <a:r>
              <a:rPr lang="en-US" altLang="zh-CN" sz="1400" dirty="0"/>
              <a:t>	sort( temp, </a:t>
            </a:r>
            <a:r>
              <a:rPr lang="en-US" altLang="zh-CN" sz="1400" dirty="0" err="1"/>
              <a:t>temp+k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cmps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for i = 0 to k-1 </a:t>
            </a:r>
          </a:p>
          <a:p>
            <a:r>
              <a:rPr lang="en-US" altLang="zh-CN" sz="1400" dirty="0"/>
              <a:t>		for j = i+1 to k-1</a:t>
            </a:r>
          </a:p>
          <a:p>
            <a:r>
              <a:rPr lang="en-US" altLang="zh-CN" sz="1400" dirty="0"/>
              <a:t>			if  p[temp[j]].y - p[temp[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]].y &lt; d then</a:t>
            </a:r>
          </a:p>
          <a:p>
            <a:r>
              <a:rPr lang="en-US" altLang="zh-CN" sz="1400" dirty="0"/>
              <a:t>				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= distance( p[temp[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]],  p[temp[j]])</a:t>
            </a:r>
          </a:p>
          <a:p>
            <a:r>
              <a:rPr lang="en-US" altLang="zh-CN" sz="1400" dirty="0"/>
              <a:t>				if d &gt; 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then</a:t>
            </a:r>
          </a:p>
          <a:p>
            <a:r>
              <a:rPr lang="en-US" altLang="zh-CN" sz="1400" dirty="0"/>
              <a:t>					d = </a:t>
            </a:r>
            <a:r>
              <a:rPr lang="en-US" altLang="zh-CN" sz="1400" dirty="0" err="1"/>
              <a:t>d_m</a:t>
            </a:r>
            <a:endParaRPr lang="en-US" altLang="zh-CN" sz="1400" dirty="0"/>
          </a:p>
          <a:p>
            <a:r>
              <a:rPr lang="en-US" altLang="zh-CN" sz="1400" dirty="0"/>
              <a:t>	return 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B412DF-2503-4384-A3C2-7038C3A605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30" y="1684526"/>
            <a:ext cx="4850579" cy="498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085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ADD4BE2F-DF59-4797-8DC8-477138F3D340}"/>
              </a:ext>
            </a:extLst>
          </p:cNvPr>
          <p:cNvGrpSpPr/>
          <p:nvPr/>
        </p:nvGrpSpPr>
        <p:grpSpPr>
          <a:xfrm>
            <a:off x="988592" y="299097"/>
            <a:ext cx="1689462" cy="644434"/>
            <a:chOff x="10123715" y="139337"/>
            <a:chExt cx="1689462" cy="644434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DBF68AE-CDC4-4690-8BFE-AD0C42378463}"/>
                </a:ext>
              </a:extLst>
            </p:cNvPr>
            <p:cNvSpPr/>
            <p:nvPr/>
          </p:nvSpPr>
          <p:spPr>
            <a:xfrm>
              <a:off x="10328366" y="152400"/>
              <a:ext cx="1463040" cy="470263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57877-3949-494A-8EC1-B809E7EEA7E8}"/>
                </a:ext>
              </a:extLst>
            </p:cNvPr>
            <p:cNvSpPr/>
            <p:nvPr/>
          </p:nvSpPr>
          <p:spPr>
            <a:xfrm>
              <a:off x="10136777" y="313508"/>
              <a:ext cx="1463040" cy="47026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FZHei-B01S" panose="02010601030101010101" pitchFamily="2" charset="-122"/>
                </a:rPr>
                <a:t>分治法</a:t>
              </a:r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AE4B40F-72D4-43CD-99A0-8F7CBBFAF02D}"/>
                </a:ext>
              </a:extLst>
            </p:cNvPr>
            <p:cNvCxnSpPr/>
            <p:nvPr/>
          </p:nvCxnSpPr>
          <p:spPr>
            <a:xfrm flipH="1">
              <a:off x="10123715" y="156754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C5F60E1D-C330-4A39-AD98-71B49B94ACF3}"/>
                </a:ext>
              </a:extLst>
            </p:cNvPr>
            <p:cNvCxnSpPr/>
            <p:nvPr/>
          </p:nvCxnSpPr>
          <p:spPr>
            <a:xfrm flipH="1">
              <a:off x="11569338" y="139337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7404A1EA-8B79-45D3-9574-FD0ACE6FB334}"/>
                </a:ext>
              </a:extLst>
            </p:cNvPr>
            <p:cNvCxnSpPr/>
            <p:nvPr/>
          </p:nvCxnSpPr>
          <p:spPr>
            <a:xfrm flipH="1">
              <a:off x="11604172" y="618309"/>
              <a:ext cx="209005" cy="1567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230CA87E-4618-4A31-A08B-732D910D50DD}"/>
              </a:ext>
            </a:extLst>
          </p:cNvPr>
          <p:cNvSpPr txBox="1"/>
          <p:nvPr/>
        </p:nvSpPr>
        <p:spPr>
          <a:xfrm>
            <a:off x="6277038" y="1409440"/>
            <a:ext cx="4997464" cy="4985980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分治伪代码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归并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altLang="zh-CN" sz="1400" dirty="0"/>
              <a:t>Merge( p, left, right)</a:t>
            </a:r>
          </a:p>
          <a:p>
            <a:r>
              <a:rPr lang="en-US" altLang="zh-CN" sz="1400" dirty="0"/>
              <a:t>	d = 0x7ffffff</a:t>
            </a:r>
          </a:p>
          <a:p>
            <a:r>
              <a:rPr lang="en-US" altLang="zh-CN" sz="1400" dirty="0"/>
              <a:t>	if left == right then</a:t>
            </a:r>
          </a:p>
          <a:p>
            <a:r>
              <a:rPr lang="en-US" altLang="zh-CN" sz="1400" dirty="0"/>
              <a:t>		return d</a:t>
            </a:r>
          </a:p>
          <a:p>
            <a:r>
              <a:rPr lang="en-US" altLang="zh-CN" sz="1400" dirty="0"/>
              <a:t>	if left+1 == right then</a:t>
            </a:r>
          </a:p>
          <a:p>
            <a:r>
              <a:rPr lang="en-US" altLang="zh-CN" sz="1400" dirty="0"/>
              <a:t>		</a:t>
            </a:r>
            <a:r>
              <a:rPr lang="en-US" altLang="zh-CN" sz="1400" dirty="0" err="1"/>
              <a:t>merge_sort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left,left,right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	return distance( p[left], p[right])</a:t>
            </a:r>
          </a:p>
          <a:p>
            <a:r>
              <a:rPr lang="en-US" altLang="zh-CN" sz="1400" dirty="0"/>
              <a:t>	mid = (</a:t>
            </a:r>
            <a:r>
              <a:rPr lang="en-US" altLang="zh-CN" sz="1400" dirty="0" err="1"/>
              <a:t>left+right</a:t>
            </a:r>
            <a:r>
              <a:rPr lang="en-US" altLang="zh-CN" sz="1400" dirty="0"/>
              <a:t>)/2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 = merge( p, left, mid)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 = merge( p, mid+1, right)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merge_sort</a:t>
            </a:r>
            <a:r>
              <a:rPr lang="en-US" altLang="zh-CN" sz="1400" dirty="0"/>
              <a:t>(</a:t>
            </a:r>
            <a:r>
              <a:rPr lang="en-US" altLang="zh-CN" sz="1400" dirty="0" err="1"/>
              <a:t>left,mid,right</a:t>
            </a:r>
            <a:r>
              <a:rPr lang="en-US" altLang="zh-CN" sz="1400" dirty="0"/>
              <a:t>);</a:t>
            </a:r>
          </a:p>
          <a:p>
            <a:r>
              <a:rPr lang="en-US" altLang="zh-CN" sz="1400" dirty="0"/>
              <a:t>	d = min( 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for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 = left to right</a:t>
            </a:r>
          </a:p>
          <a:p>
            <a:r>
              <a:rPr lang="en-US" altLang="zh-CN" sz="1400" dirty="0"/>
              <a:t>		if abs(p[mid].x-p[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].x)&gt;=d then</a:t>
            </a:r>
          </a:p>
          <a:p>
            <a:r>
              <a:rPr lang="en-US" altLang="zh-CN" sz="1400" dirty="0"/>
              <a:t>			continue;</a:t>
            </a:r>
          </a:p>
          <a:p>
            <a:r>
              <a:rPr lang="en-US" altLang="zh-CN" sz="1400" dirty="0"/>
              <a:t>		for j = i+1 to right</a:t>
            </a:r>
          </a:p>
          <a:p>
            <a:r>
              <a:rPr lang="en-US" altLang="zh-CN" sz="1400" dirty="0"/>
              <a:t>			if  p[j].y - 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].y &lt; d then</a:t>
            </a:r>
          </a:p>
          <a:p>
            <a:r>
              <a:rPr lang="en-US" altLang="zh-CN" sz="1400" dirty="0"/>
              <a:t>				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= distance( 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],  p[j])</a:t>
            </a:r>
          </a:p>
          <a:p>
            <a:r>
              <a:rPr lang="en-US" altLang="zh-CN" sz="1400" dirty="0"/>
              <a:t>				if d &gt; 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then</a:t>
            </a:r>
          </a:p>
          <a:p>
            <a:r>
              <a:rPr lang="en-US" altLang="zh-CN" sz="1400" dirty="0"/>
              <a:t>					d = </a:t>
            </a:r>
            <a:r>
              <a:rPr lang="en-US" altLang="zh-CN" sz="1400" dirty="0" err="1"/>
              <a:t>d_m</a:t>
            </a:r>
            <a:endParaRPr lang="en-US" altLang="zh-CN" sz="1400" dirty="0"/>
          </a:p>
          <a:p>
            <a:r>
              <a:rPr lang="en-US" altLang="zh-CN" sz="1400" dirty="0"/>
              <a:t>	return d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9749E6-29EC-4443-B52D-6B8B157A0E27}"/>
              </a:ext>
            </a:extLst>
          </p:cNvPr>
          <p:cNvSpPr txBox="1"/>
          <p:nvPr/>
        </p:nvSpPr>
        <p:spPr>
          <a:xfrm>
            <a:off x="1001654" y="1409440"/>
            <a:ext cx="4997464" cy="4985980"/>
          </a:xfrm>
          <a:prstGeom prst="rect">
            <a:avLst/>
          </a:prstGeom>
          <a:noFill/>
          <a:ln w="1905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分治伪代码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</a:rPr>
              <a:t>快排</a:t>
            </a:r>
            <a:r>
              <a:rPr lang="en-US" altLang="zh-CN" sz="2400" b="1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r>
              <a:rPr lang="en-US" altLang="zh-CN" sz="1400" dirty="0"/>
              <a:t>Merge( p, left, right)</a:t>
            </a:r>
          </a:p>
          <a:p>
            <a:r>
              <a:rPr lang="en-US" altLang="zh-CN" sz="1400" dirty="0"/>
              <a:t>	d = 0x7ffffff</a:t>
            </a:r>
          </a:p>
          <a:p>
            <a:r>
              <a:rPr lang="en-US" altLang="zh-CN" sz="1400" dirty="0"/>
              <a:t>	if left == right then</a:t>
            </a:r>
          </a:p>
          <a:p>
            <a:r>
              <a:rPr lang="en-US" altLang="zh-CN" sz="1400" dirty="0"/>
              <a:t>		return d</a:t>
            </a:r>
          </a:p>
          <a:p>
            <a:r>
              <a:rPr lang="en-US" altLang="zh-CN" sz="1400" dirty="0"/>
              <a:t>	if left+1 == right then</a:t>
            </a:r>
          </a:p>
          <a:p>
            <a:r>
              <a:rPr lang="en-US" altLang="zh-CN" sz="1400" dirty="0"/>
              <a:t>		return distance( p[left], p[right])</a:t>
            </a:r>
          </a:p>
          <a:p>
            <a:r>
              <a:rPr lang="en-US" altLang="zh-CN" sz="1400" dirty="0"/>
              <a:t>	mid = (</a:t>
            </a:r>
            <a:r>
              <a:rPr lang="en-US" altLang="zh-CN" sz="1400" dirty="0" err="1"/>
              <a:t>left+right</a:t>
            </a:r>
            <a:r>
              <a:rPr lang="en-US" altLang="zh-CN" sz="1400" dirty="0"/>
              <a:t>)/2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 = merge( p, left, mid)</a:t>
            </a:r>
          </a:p>
          <a:p>
            <a:r>
              <a:rPr lang="en-US" altLang="zh-CN" sz="1400" dirty="0"/>
              <a:t>	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 = merge( p, mid+1, right)</a:t>
            </a:r>
          </a:p>
          <a:p>
            <a:r>
              <a:rPr lang="en-US" altLang="zh-CN" sz="1400" dirty="0"/>
              <a:t>	d = min( </a:t>
            </a:r>
            <a:r>
              <a:rPr lang="en-US" altLang="zh-CN" sz="1400" dirty="0" err="1"/>
              <a:t>d_l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d_r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for I = left to right</a:t>
            </a:r>
          </a:p>
          <a:p>
            <a:r>
              <a:rPr lang="en-US" altLang="zh-CN" sz="1400" dirty="0"/>
              <a:t>		if fabs(p[mid].x-p[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].x) &lt; d then</a:t>
            </a:r>
          </a:p>
          <a:p>
            <a:r>
              <a:rPr lang="en-US" altLang="zh-CN" sz="1400" dirty="0"/>
              <a:t>			temp[k++] = </a:t>
            </a:r>
            <a:r>
              <a:rPr lang="en-US" altLang="zh-CN" sz="1400" dirty="0" err="1"/>
              <a:t>i</a:t>
            </a:r>
            <a:endParaRPr lang="en-US" altLang="zh-CN" sz="1400" dirty="0"/>
          </a:p>
          <a:p>
            <a:r>
              <a:rPr lang="en-US" altLang="zh-CN" sz="1400" dirty="0"/>
              <a:t>	sort( temp, </a:t>
            </a:r>
            <a:r>
              <a:rPr lang="en-US" altLang="zh-CN" sz="1400" dirty="0" err="1"/>
              <a:t>temp+k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cmps</a:t>
            </a:r>
            <a:r>
              <a:rPr lang="en-US" altLang="zh-CN" sz="1400" dirty="0"/>
              <a:t>)</a:t>
            </a:r>
          </a:p>
          <a:p>
            <a:r>
              <a:rPr lang="en-US" altLang="zh-CN" sz="1400" dirty="0"/>
              <a:t>	for i = 0 to k-1 </a:t>
            </a:r>
          </a:p>
          <a:p>
            <a:r>
              <a:rPr lang="en-US" altLang="zh-CN" sz="1400" dirty="0"/>
              <a:t>		for j = i+1 to k-1</a:t>
            </a:r>
          </a:p>
          <a:p>
            <a:r>
              <a:rPr lang="en-US" altLang="zh-CN" sz="1400" dirty="0"/>
              <a:t>			if  p[temp[j]].y - p[temp[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]].y &lt; d then</a:t>
            </a:r>
          </a:p>
          <a:p>
            <a:r>
              <a:rPr lang="en-US" altLang="zh-CN" sz="1400" dirty="0"/>
              <a:t>				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= distance( p[temp[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]],  p[temp[j]])</a:t>
            </a:r>
          </a:p>
          <a:p>
            <a:r>
              <a:rPr lang="en-US" altLang="zh-CN" sz="1400" dirty="0"/>
              <a:t>				if d &gt; </a:t>
            </a:r>
            <a:r>
              <a:rPr lang="en-US" altLang="zh-CN" sz="1400" dirty="0" err="1"/>
              <a:t>d_m</a:t>
            </a:r>
            <a:r>
              <a:rPr lang="en-US" altLang="zh-CN" sz="1400" dirty="0"/>
              <a:t> then</a:t>
            </a:r>
          </a:p>
          <a:p>
            <a:r>
              <a:rPr lang="en-US" altLang="zh-CN" sz="1400" dirty="0"/>
              <a:t>					d = </a:t>
            </a:r>
            <a:r>
              <a:rPr lang="en-US" altLang="zh-CN" sz="1400" dirty="0" err="1"/>
              <a:t>d_m</a:t>
            </a:r>
            <a:endParaRPr lang="en-US" altLang="zh-CN" sz="1400" dirty="0"/>
          </a:p>
          <a:p>
            <a:r>
              <a:rPr lang="en-US" altLang="zh-CN" sz="1400" dirty="0"/>
              <a:t>	return d</a:t>
            </a:r>
          </a:p>
        </p:txBody>
      </p:sp>
    </p:spTree>
    <p:extLst>
      <p:ext uri="{BB962C8B-B14F-4D97-AF65-F5344CB8AC3E}">
        <p14:creationId xmlns:p14="http://schemas.microsoft.com/office/powerpoint/2010/main" val="346551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Theme">
  <a:themeElements>
    <a:clrScheme name="自定义 84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62626"/>
      </a:accent1>
      <a:accent2>
        <a:srgbClr val="C0504D"/>
      </a:accent2>
      <a:accent3>
        <a:srgbClr val="262626"/>
      </a:accent3>
      <a:accent4>
        <a:srgbClr val="C0504D"/>
      </a:accent4>
      <a:accent5>
        <a:srgbClr val="262626"/>
      </a:accent5>
      <a:accent6>
        <a:srgbClr val="C0504D"/>
      </a:accent6>
      <a:hlink>
        <a:srgbClr val="262626"/>
      </a:hlink>
      <a:folHlink>
        <a:srgbClr val="C0504D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2568</TotalTime>
  <Words>2057</Words>
  <Application>Microsoft Office PowerPoint</Application>
  <PresentationFormat>宽屏</PresentationFormat>
  <Paragraphs>413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FZHei-B01S</vt:lpstr>
      <vt:lpstr>Helvetica Light</vt:lpstr>
      <vt:lpstr>等线</vt:lpstr>
      <vt:lpstr>等线 Light</vt:lpstr>
      <vt:lpstr>微软雅黑</vt:lpstr>
      <vt:lpstr>Arial</vt:lpstr>
      <vt:lpstr>Calibri</vt:lpstr>
      <vt:lpstr>Calibri Light</vt:lpstr>
      <vt:lpstr>Cambria Math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Tony</cp:lastModifiedBy>
  <cp:revision>146</cp:revision>
  <dcterms:created xsi:type="dcterms:W3CDTF">2017-08-18T03:02:00Z</dcterms:created>
  <dcterms:modified xsi:type="dcterms:W3CDTF">2024-04-12T01:52:48Z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